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2" r:id="rId2"/>
  </p:sldIdLst>
  <p:sldSz cx="12801600" cy="9601200" type="A3"/>
  <p:notesSz cx="7034213" cy="10164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47"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馬場 啓輔" initials="馬場" lastIdx="1" clrIdx="0">
    <p:extLst>
      <p:ext uri="{19B8F6BF-5375-455C-9EA6-DF929625EA0E}">
        <p15:presenceInfo xmlns:p15="http://schemas.microsoft.com/office/powerpoint/2012/main" userId="S-1-5-21-1001918817-372183478-625696398-2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B9B9B9"/>
    <a:srgbClr val="343434"/>
    <a:srgbClr val="787878"/>
    <a:srgbClr val="7F7F7F"/>
    <a:srgbClr val="BBBB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4660"/>
  </p:normalViewPr>
  <p:slideViewPr>
    <p:cSldViewPr snapToGrid="0" showGuides="1">
      <p:cViewPr>
        <p:scale>
          <a:sx n="96" d="100"/>
          <a:sy n="96" d="100"/>
        </p:scale>
        <p:origin x="72" y="72"/>
      </p:cViewPr>
      <p:guideLst>
        <p:guide orient="horz" pos="3047"/>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3048159" cy="510004"/>
          </a:xfrm>
          <a:prstGeom prst="rect">
            <a:avLst/>
          </a:prstGeom>
        </p:spPr>
        <p:txBody>
          <a:bodyPr vert="horz" lIns="93556" tIns="46779" rIns="93556" bIns="46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984429" y="0"/>
            <a:ext cx="3048159" cy="510004"/>
          </a:xfrm>
          <a:prstGeom prst="rect">
            <a:avLst/>
          </a:prstGeom>
        </p:spPr>
        <p:txBody>
          <a:bodyPr vert="horz" lIns="93556" tIns="46779" rIns="93556" bIns="46779" rtlCol="0"/>
          <a:lstStyle>
            <a:lvl1pPr algn="r">
              <a:defRPr sz="1200"/>
            </a:lvl1pPr>
          </a:lstStyle>
          <a:p>
            <a:fld id="{6DC82BD9-1970-4899-B9BF-531CF968CAA1}"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1230313" y="1271588"/>
            <a:ext cx="4573587" cy="3429000"/>
          </a:xfrm>
          <a:prstGeom prst="rect">
            <a:avLst/>
          </a:prstGeom>
          <a:noFill/>
          <a:ln w="12700">
            <a:solidFill>
              <a:prstClr val="black"/>
            </a:solidFill>
          </a:ln>
        </p:spPr>
        <p:txBody>
          <a:bodyPr vert="horz" lIns="93556" tIns="46779" rIns="93556" bIns="46779" rtlCol="0" anchor="ctr"/>
          <a:lstStyle/>
          <a:p>
            <a:endParaRPr lang="ja-JP" altLang="en-US"/>
          </a:p>
        </p:txBody>
      </p:sp>
      <p:sp>
        <p:nvSpPr>
          <p:cNvPr id="5" name="ノート プレースホルダー 4"/>
          <p:cNvSpPr>
            <a:spLocks noGrp="1"/>
          </p:cNvSpPr>
          <p:nvPr>
            <p:ph type="body" sz="quarter" idx="3"/>
          </p:nvPr>
        </p:nvSpPr>
        <p:spPr>
          <a:xfrm>
            <a:off x="703422" y="4891793"/>
            <a:ext cx="5627370" cy="4002376"/>
          </a:xfrm>
          <a:prstGeom prst="rect">
            <a:avLst/>
          </a:prstGeom>
        </p:spPr>
        <p:txBody>
          <a:bodyPr vert="horz" lIns="93556" tIns="46779" rIns="93556" bIns="46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654765"/>
            <a:ext cx="3048159" cy="510003"/>
          </a:xfrm>
          <a:prstGeom prst="rect">
            <a:avLst/>
          </a:prstGeom>
        </p:spPr>
        <p:txBody>
          <a:bodyPr vert="horz" lIns="93556" tIns="46779" rIns="93556" bIns="46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84429" y="9654765"/>
            <a:ext cx="3048159" cy="510003"/>
          </a:xfrm>
          <a:prstGeom prst="rect">
            <a:avLst/>
          </a:prstGeom>
        </p:spPr>
        <p:txBody>
          <a:bodyPr vert="horz" lIns="93556" tIns="46779" rIns="93556" bIns="46779" rtlCol="0" anchor="b"/>
          <a:lstStyle>
            <a:lvl1pPr algn="r">
              <a:defRPr sz="1200"/>
            </a:lvl1pPr>
          </a:lstStyle>
          <a:p>
            <a:fld id="{B85B5DCD-937D-45F6-8D68-BC946AC437EB}" type="slidenum">
              <a:rPr kumimoji="1" lang="ja-JP" altLang="en-US" smtClean="0"/>
              <a:t>‹#›</a:t>
            </a:fld>
            <a:endParaRPr kumimoji="1" lang="ja-JP" altLang="en-US"/>
          </a:p>
        </p:txBody>
      </p:sp>
    </p:spTree>
    <p:extLst>
      <p:ext uri="{BB962C8B-B14F-4D97-AF65-F5344CB8AC3E}">
        <p14:creationId xmlns:p14="http://schemas.microsoft.com/office/powerpoint/2010/main" val="2357191033"/>
      </p:ext>
    </p:extLst>
  </p:cSld>
  <p:clrMap bg1="lt1" tx1="dk1" bg2="lt2" tx2="dk2" accent1="accent1" accent2="accent2" accent3="accent3" accent4="accent4" accent5="accent5" accent6="accent6" hlink="hlink" folHlink="folHlink"/>
  <p:notesStyle>
    <a:lvl1pPr marL="0" algn="l" defTabSz="1075334" rtl="0" eaLnBrk="1" latinLnBrk="0" hangingPunct="1">
      <a:defRPr kumimoji="1" sz="1411" kern="1200">
        <a:solidFill>
          <a:schemeClr val="tx1"/>
        </a:solidFill>
        <a:latin typeface="+mn-lt"/>
        <a:ea typeface="+mn-ea"/>
        <a:cs typeface="+mn-cs"/>
      </a:defRPr>
    </a:lvl1pPr>
    <a:lvl2pPr marL="537667" algn="l" defTabSz="1075334" rtl="0" eaLnBrk="1" latinLnBrk="0" hangingPunct="1">
      <a:defRPr kumimoji="1" sz="1411" kern="1200">
        <a:solidFill>
          <a:schemeClr val="tx1"/>
        </a:solidFill>
        <a:latin typeface="+mn-lt"/>
        <a:ea typeface="+mn-ea"/>
        <a:cs typeface="+mn-cs"/>
      </a:defRPr>
    </a:lvl2pPr>
    <a:lvl3pPr marL="1075334" algn="l" defTabSz="1075334" rtl="0" eaLnBrk="1" latinLnBrk="0" hangingPunct="1">
      <a:defRPr kumimoji="1" sz="1411" kern="1200">
        <a:solidFill>
          <a:schemeClr val="tx1"/>
        </a:solidFill>
        <a:latin typeface="+mn-lt"/>
        <a:ea typeface="+mn-ea"/>
        <a:cs typeface="+mn-cs"/>
      </a:defRPr>
    </a:lvl3pPr>
    <a:lvl4pPr marL="1613002" algn="l" defTabSz="1075334" rtl="0" eaLnBrk="1" latinLnBrk="0" hangingPunct="1">
      <a:defRPr kumimoji="1" sz="1411" kern="1200">
        <a:solidFill>
          <a:schemeClr val="tx1"/>
        </a:solidFill>
        <a:latin typeface="+mn-lt"/>
        <a:ea typeface="+mn-ea"/>
        <a:cs typeface="+mn-cs"/>
      </a:defRPr>
    </a:lvl4pPr>
    <a:lvl5pPr marL="2150669" algn="l" defTabSz="1075334" rtl="0" eaLnBrk="1" latinLnBrk="0" hangingPunct="1">
      <a:defRPr kumimoji="1" sz="1411" kern="1200">
        <a:solidFill>
          <a:schemeClr val="tx1"/>
        </a:solidFill>
        <a:latin typeface="+mn-lt"/>
        <a:ea typeface="+mn-ea"/>
        <a:cs typeface="+mn-cs"/>
      </a:defRPr>
    </a:lvl5pPr>
    <a:lvl6pPr marL="2688336" algn="l" defTabSz="1075334" rtl="0" eaLnBrk="1" latinLnBrk="0" hangingPunct="1">
      <a:defRPr kumimoji="1" sz="1411" kern="1200">
        <a:solidFill>
          <a:schemeClr val="tx1"/>
        </a:solidFill>
        <a:latin typeface="+mn-lt"/>
        <a:ea typeface="+mn-ea"/>
        <a:cs typeface="+mn-cs"/>
      </a:defRPr>
    </a:lvl6pPr>
    <a:lvl7pPr marL="3226003" algn="l" defTabSz="1075334" rtl="0" eaLnBrk="1" latinLnBrk="0" hangingPunct="1">
      <a:defRPr kumimoji="1" sz="1411" kern="1200">
        <a:solidFill>
          <a:schemeClr val="tx1"/>
        </a:solidFill>
        <a:latin typeface="+mn-lt"/>
        <a:ea typeface="+mn-ea"/>
        <a:cs typeface="+mn-cs"/>
      </a:defRPr>
    </a:lvl7pPr>
    <a:lvl8pPr marL="3763670" algn="l" defTabSz="1075334" rtl="0" eaLnBrk="1" latinLnBrk="0" hangingPunct="1">
      <a:defRPr kumimoji="1" sz="1411" kern="1200">
        <a:solidFill>
          <a:schemeClr val="tx1"/>
        </a:solidFill>
        <a:latin typeface="+mn-lt"/>
        <a:ea typeface="+mn-ea"/>
        <a:cs typeface="+mn-cs"/>
      </a:defRPr>
    </a:lvl8pPr>
    <a:lvl9pPr marL="4301338" algn="l" defTabSz="1075334" rtl="0" eaLnBrk="1" latinLnBrk="0" hangingPunct="1">
      <a:defRPr kumimoji="1" sz="141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138129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4017658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201190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3125357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419453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320308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328015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238529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4943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122435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0C620D-C86B-490F-8C82-AC5C1A8B1031}"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124156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B0C620D-C86B-490F-8C82-AC5C1A8B1031}" type="datetimeFigureOut">
              <a:rPr kumimoji="1" lang="ja-JP" altLang="en-US" smtClean="0"/>
              <a:t>2023/5/12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9C3E23C-EADA-4809-AB4E-42E4B67C92F3}" type="slidenum">
              <a:rPr kumimoji="1" lang="ja-JP" altLang="en-US" smtClean="0"/>
              <a:t>‹#›</a:t>
            </a:fld>
            <a:endParaRPr kumimoji="1" lang="ja-JP" altLang="en-US"/>
          </a:p>
        </p:txBody>
      </p:sp>
    </p:spTree>
    <p:extLst>
      <p:ext uri="{BB962C8B-B14F-4D97-AF65-F5344CB8AC3E}">
        <p14:creationId xmlns:p14="http://schemas.microsoft.com/office/powerpoint/2010/main" val="3418867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正方形/長方形 77">
            <a:extLst>
              <a:ext uri="{FF2B5EF4-FFF2-40B4-BE49-F238E27FC236}">
                <a16:creationId xmlns:a16="http://schemas.microsoft.com/office/drawing/2014/main" id="{ED61A294-F79F-4DFF-B589-94CEDCAD156E}"/>
              </a:ext>
            </a:extLst>
          </p:cNvPr>
          <p:cNvSpPr/>
          <p:nvPr/>
        </p:nvSpPr>
        <p:spPr>
          <a:xfrm>
            <a:off x="1669667" y="6650031"/>
            <a:ext cx="7099683" cy="27632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p:txBody>
      </p:sp>
      <p:pic>
        <p:nvPicPr>
          <p:cNvPr id="85" name="図 84">
            <a:extLst>
              <a:ext uri="{FF2B5EF4-FFF2-40B4-BE49-F238E27FC236}">
                <a16:creationId xmlns:a16="http://schemas.microsoft.com/office/drawing/2014/main" id="{6CD8E4D7-DCC8-4F83-B024-F37397114705}"/>
              </a:ext>
            </a:extLst>
          </p:cNvPr>
          <p:cNvPicPr>
            <a:picLocks noChangeAspect="1"/>
          </p:cNvPicPr>
          <p:nvPr/>
        </p:nvPicPr>
        <p:blipFill>
          <a:blip r:embed="rId2"/>
          <a:stretch>
            <a:fillRect/>
          </a:stretch>
        </p:blipFill>
        <p:spPr>
          <a:xfrm>
            <a:off x="1661184" y="6629864"/>
            <a:ext cx="7125905" cy="2712384"/>
          </a:xfrm>
          <a:prstGeom prst="rect">
            <a:avLst/>
          </a:prstGeom>
        </p:spPr>
      </p:pic>
      <p:sp>
        <p:nvSpPr>
          <p:cNvPr id="68" name="正方形/長方形 67">
            <a:extLst>
              <a:ext uri="{FF2B5EF4-FFF2-40B4-BE49-F238E27FC236}">
                <a16:creationId xmlns:a16="http://schemas.microsoft.com/office/drawing/2014/main" id="{12EE4FCD-F607-3FED-C10A-C16AFA21A2DB}"/>
              </a:ext>
            </a:extLst>
          </p:cNvPr>
          <p:cNvSpPr/>
          <p:nvPr/>
        </p:nvSpPr>
        <p:spPr>
          <a:xfrm>
            <a:off x="0" y="4903867"/>
            <a:ext cx="12801600" cy="140839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B2C83669-3997-762D-ED71-0408CD836795}"/>
              </a:ext>
            </a:extLst>
          </p:cNvPr>
          <p:cNvSpPr/>
          <p:nvPr/>
        </p:nvSpPr>
        <p:spPr>
          <a:xfrm>
            <a:off x="-1" y="-3283"/>
            <a:ext cx="6831061" cy="101772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他ページ結合子 6">
            <a:extLst>
              <a:ext uri="{FF2B5EF4-FFF2-40B4-BE49-F238E27FC236}">
                <a16:creationId xmlns:a16="http://schemas.microsoft.com/office/drawing/2014/main" id="{1A733458-E8C6-C6FF-A61E-F527F82F97C3}"/>
              </a:ext>
            </a:extLst>
          </p:cNvPr>
          <p:cNvSpPr/>
          <p:nvPr/>
        </p:nvSpPr>
        <p:spPr>
          <a:xfrm rot="16200000">
            <a:off x="2099020" y="6354369"/>
            <a:ext cx="162852" cy="857892"/>
          </a:xfrm>
          <a:prstGeom prst="flowChartOffpage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令和</a:t>
            </a:r>
            <a:r>
              <a:rPr lang="en-US" altLang="ja-JP" sz="900" dirty="0">
                <a:solidFill>
                  <a:schemeClr val="tx1"/>
                </a:solidFill>
                <a:latin typeface="Meiryo UI" panose="020B0604030504040204" pitchFamily="50" charset="-128"/>
                <a:ea typeface="Meiryo UI" panose="020B0604030504040204" pitchFamily="50" charset="-128"/>
              </a:rPr>
              <a:t>5</a:t>
            </a:r>
            <a:r>
              <a:rPr lang="ja-JP" altLang="en-US" sz="900" dirty="0">
                <a:solidFill>
                  <a:schemeClr val="tx1"/>
                </a:solidFill>
                <a:latin typeface="Meiryo UI" panose="020B0604030504040204" pitchFamily="50" charset="-128"/>
                <a:ea typeface="Meiryo UI" panose="020B0604030504040204" pitchFamily="50" charset="-128"/>
              </a:rPr>
              <a:t>年度</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D448460-C857-9896-F7AB-5D0B0CF4C4A8}"/>
              </a:ext>
            </a:extLst>
          </p:cNvPr>
          <p:cNvSpPr txBox="1"/>
          <p:nvPr/>
        </p:nvSpPr>
        <p:spPr>
          <a:xfrm>
            <a:off x="619728" y="6960229"/>
            <a:ext cx="992579" cy="253916"/>
          </a:xfrm>
          <a:prstGeom prst="rect">
            <a:avLst/>
          </a:prstGeom>
          <a:noFill/>
        </p:spPr>
        <p:txBody>
          <a:bodyPr wrap="none" rtlCol="0">
            <a:spAutoFit/>
          </a:bodyPr>
          <a:lstStyle/>
          <a:p>
            <a:pPr algn="r"/>
            <a:r>
              <a:rPr lang="ja-JP" altLang="en-US" sz="1050" dirty="0">
                <a:latin typeface="Meiryo UI" panose="020B0604030504040204" pitchFamily="50" charset="-128"/>
                <a:ea typeface="Meiryo UI" panose="020B0604030504040204" pitchFamily="50" charset="-128"/>
              </a:rPr>
              <a:t>八和田小学校</a:t>
            </a:r>
          </a:p>
        </p:txBody>
      </p:sp>
      <p:grpSp>
        <p:nvGrpSpPr>
          <p:cNvPr id="86" name="グループ化 85">
            <a:extLst>
              <a:ext uri="{FF2B5EF4-FFF2-40B4-BE49-F238E27FC236}">
                <a16:creationId xmlns:a16="http://schemas.microsoft.com/office/drawing/2014/main" id="{31537B71-BCCA-40E7-9A49-69B692ECF68C}"/>
              </a:ext>
            </a:extLst>
          </p:cNvPr>
          <p:cNvGrpSpPr/>
          <p:nvPr/>
        </p:nvGrpSpPr>
        <p:grpSpPr>
          <a:xfrm>
            <a:off x="754380" y="7254861"/>
            <a:ext cx="857927" cy="264210"/>
            <a:chOff x="687055" y="7226754"/>
            <a:chExt cx="857927" cy="264210"/>
          </a:xfrm>
        </p:grpSpPr>
        <p:sp>
          <p:nvSpPr>
            <p:cNvPr id="6" name="正方形/長方形 5">
              <a:extLst>
                <a:ext uri="{FF2B5EF4-FFF2-40B4-BE49-F238E27FC236}">
                  <a16:creationId xmlns:a16="http://schemas.microsoft.com/office/drawing/2014/main" id="{B39BF313-0C6E-D2AC-AC62-74B1D562634C}"/>
                </a:ext>
              </a:extLst>
            </p:cNvPr>
            <p:cNvSpPr/>
            <p:nvPr/>
          </p:nvSpPr>
          <p:spPr>
            <a:xfrm>
              <a:off x="703070" y="7226754"/>
              <a:ext cx="807038" cy="26421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ja-JP" altLang="en-US" dirty="0"/>
            </a:p>
          </p:txBody>
        </p:sp>
        <p:sp>
          <p:nvSpPr>
            <p:cNvPr id="10" name="テキスト ボックス 9">
              <a:extLst>
                <a:ext uri="{FF2B5EF4-FFF2-40B4-BE49-F238E27FC236}">
                  <a16:creationId xmlns:a16="http://schemas.microsoft.com/office/drawing/2014/main" id="{FF46DBE2-AEC8-CF98-2276-23AA5E8BDC32}"/>
                </a:ext>
              </a:extLst>
            </p:cNvPr>
            <p:cNvSpPr txBox="1"/>
            <p:nvPr/>
          </p:nvSpPr>
          <p:spPr>
            <a:xfrm>
              <a:off x="687055" y="7231901"/>
              <a:ext cx="857927" cy="253916"/>
            </a:xfrm>
            <a:prstGeom prst="rect">
              <a:avLst/>
            </a:prstGeom>
            <a:noFill/>
          </p:spPr>
          <p:txBody>
            <a:bodyPr wrap="none" rtlCol="0">
              <a:spAutoFit/>
            </a:bodyPr>
            <a:lstStyle/>
            <a:p>
              <a:pPr algn="r"/>
              <a:r>
                <a:rPr lang="ja-JP" altLang="en-US" sz="1050" dirty="0">
                  <a:latin typeface="Meiryo UI" panose="020B0604030504040204" pitchFamily="50" charset="-128"/>
                  <a:ea typeface="Meiryo UI" panose="020B0604030504040204" pitchFamily="50" charset="-128"/>
                </a:rPr>
                <a:t>小川小学校</a:t>
              </a:r>
            </a:p>
          </p:txBody>
        </p:sp>
      </p:grpSp>
      <p:sp>
        <p:nvSpPr>
          <p:cNvPr id="11" name="テキスト ボックス 10">
            <a:extLst>
              <a:ext uri="{FF2B5EF4-FFF2-40B4-BE49-F238E27FC236}">
                <a16:creationId xmlns:a16="http://schemas.microsoft.com/office/drawing/2014/main" id="{EF344E66-1344-DAF0-CAB1-369E5127128B}"/>
              </a:ext>
            </a:extLst>
          </p:cNvPr>
          <p:cNvSpPr txBox="1"/>
          <p:nvPr/>
        </p:nvSpPr>
        <p:spPr>
          <a:xfrm>
            <a:off x="489885" y="7559787"/>
            <a:ext cx="1122422" cy="253916"/>
          </a:xfrm>
          <a:prstGeom prst="rect">
            <a:avLst/>
          </a:prstGeom>
          <a:noFill/>
        </p:spPr>
        <p:txBody>
          <a:bodyPr wrap="none" rtlCol="0">
            <a:spAutoFit/>
          </a:bodyPr>
          <a:lstStyle/>
          <a:p>
            <a:pPr algn="r"/>
            <a:r>
              <a:rPr lang="ja-JP" altLang="en-US" sz="1050" dirty="0">
                <a:latin typeface="Meiryo UI" panose="020B0604030504040204" pitchFamily="50" charset="-128"/>
                <a:ea typeface="Meiryo UI" panose="020B0604030504040204" pitchFamily="50" charset="-128"/>
              </a:rPr>
              <a:t>みどりが丘小学校</a:t>
            </a:r>
          </a:p>
        </p:txBody>
      </p:sp>
      <p:sp>
        <p:nvSpPr>
          <p:cNvPr id="12" name="テキスト ボックス 11">
            <a:extLst>
              <a:ext uri="{FF2B5EF4-FFF2-40B4-BE49-F238E27FC236}">
                <a16:creationId xmlns:a16="http://schemas.microsoft.com/office/drawing/2014/main" id="{6F3B649F-8FA4-5B7A-C495-1F449A5B7295}"/>
              </a:ext>
            </a:extLst>
          </p:cNvPr>
          <p:cNvSpPr txBox="1"/>
          <p:nvPr/>
        </p:nvSpPr>
        <p:spPr>
          <a:xfrm>
            <a:off x="754380" y="7854419"/>
            <a:ext cx="857927" cy="253916"/>
          </a:xfrm>
          <a:prstGeom prst="rect">
            <a:avLst/>
          </a:prstGeom>
          <a:noFill/>
        </p:spPr>
        <p:txBody>
          <a:bodyPr wrap="none" rtlCol="0">
            <a:spAutoFit/>
          </a:bodyPr>
          <a:lstStyle/>
          <a:p>
            <a:pPr algn="r"/>
            <a:r>
              <a:rPr lang="ja-JP" altLang="en-US" sz="1050" dirty="0">
                <a:latin typeface="Meiryo UI" panose="020B0604030504040204" pitchFamily="50" charset="-128"/>
                <a:ea typeface="Meiryo UI" panose="020B0604030504040204" pitchFamily="50" charset="-128"/>
              </a:rPr>
              <a:t>竹沢小学校</a:t>
            </a:r>
          </a:p>
        </p:txBody>
      </p:sp>
      <p:sp>
        <p:nvSpPr>
          <p:cNvPr id="13" name="テキスト ボックス 12">
            <a:extLst>
              <a:ext uri="{FF2B5EF4-FFF2-40B4-BE49-F238E27FC236}">
                <a16:creationId xmlns:a16="http://schemas.microsoft.com/office/drawing/2014/main" id="{336DE2F2-F5CD-EBF3-57F7-2C75BF607DE8}"/>
              </a:ext>
            </a:extLst>
          </p:cNvPr>
          <p:cNvSpPr txBox="1"/>
          <p:nvPr/>
        </p:nvSpPr>
        <p:spPr>
          <a:xfrm>
            <a:off x="754380" y="8149051"/>
            <a:ext cx="857927" cy="253916"/>
          </a:xfrm>
          <a:prstGeom prst="rect">
            <a:avLst/>
          </a:prstGeom>
          <a:noFill/>
        </p:spPr>
        <p:txBody>
          <a:bodyPr wrap="none" rtlCol="0">
            <a:spAutoFit/>
          </a:bodyPr>
          <a:lstStyle/>
          <a:p>
            <a:pPr algn="r"/>
            <a:r>
              <a:rPr lang="ja-JP" altLang="en-US" sz="1050" dirty="0">
                <a:latin typeface="Meiryo UI" panose="020B0604030504040204" pitchFamily="50" charset="-128"/>
                <a:ea typeface="Meiryo UI" panose="020B0604030504040204" pitchFamily="50" charset="-128"/>
              </a:rPr>
              <a:t>大河小学校</a:t>
            </a:r>
          </a:p>
        </p:txBody>
      </p:sp>
      <p:grpSp>
        <p:nvGrpSpPr>
          <p:cNvPr id="87" name="グループ化 86">
            <a:extLst>
              <a:ext uri="{FF2B5EF4-FFF2-40B4-BE49-F238E27FC236}">
                <a16:creationId xmlns:a16="http://schemas.microsoft.com/office/drawing/2014/main" id="{41804034-27BE-4186-9A44-9C29EAE04745}"/>
              </a:ext>
            </a:extLst>
          </p:cNvPr>
          <p:cNvGrpSpPr/>
          <p:nvPr/>
        </p:nvGrpSpPr>
        <p:grpSpPr>
          <a:xfrm>
            <a:off x="770395" y="8443683"/>
            <a:ext cx="841912" cy="264210"/>
            <a:chOff x="703070" y="8455065"/>
            <a:chExt cx="841912" cy="264210"/>
          </a:xfrm>
        </p:grpSpPr>
        <p:sp>
          <p:nvSpPr>
            <p:cNvPr id="4" name="正方形/長方形 3">
              <a:extLst>
                <a:ext uri="{FF2B5EF4-FFF2-40B4-BE49-F238E27FC236}">
                  <a16:creationId xmlns:a16="http://schemas.microsoft.com/office/drawing/2014/main" id="{7425B749-4940-ECA3-BE95-9E3A990AEA3C}"/>
                </a:ext>
              </a:extLst>
            </p:cNvPr>
            <p:cNvSpPr/>
            <p:nvPr/>
          </p:nvSpPr>
          <p:spPr>
            <a:xfrm>
              <a:off x="703070" y="8455065"/>
              <a:ext cx="807038" cy="26421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ja-JP" altLang="en-US" dirty="0"/>
            </a:p>
          </p:txBody>
        </p:sp>
        <p:sp>
          <p:nvSpPr>
            <p:cNvPr id="14" name="テキスト ボックス 13">
              <a:extLst>
                <a:ext uri="{FF2B5EF4-FFF2-40B4-BE49-F238E27FC236}">
                  <a16:creationId xmlns:a16="http://schemas.microsoft.com/office/drawing/2014/main" id="{B163B57F-578F-913B-BE41-18018C23CF46}"/>
                </a:ext>
              </a:extLst>
            </p:cNvPr>
            <p:cNvSpPr txBox="1"/>
            <p:nvPr/>
          </p:nvSpPr>
          <p:spPr>
            <a:xfrm>
              <a:off x="821707" y="8460212"/>
              <a:ext cx="723275" cy="253916"/>
            </a:xfrm>
            <a:prstGeom prst="rect">
              <a:avLst/>
            </a:prstGeom>
            <a:noFill/>
          </p:spPr>
          <p:txBody>
            <a:bodyPr wrap="none" rtlCol="0">
              <a:spAutoFit/>
            </a:bodyPr>
            <a:lstStyle/>
            <a:p>
              <a:pPr algn="r"/>
              <a:r>
                <a:rPr lang="ja-JP" altLang="en-US" sz="1050" dirty="0">
                  <a:latin typeface="Meiryo UI" panose="020B0604030504040204" pitchFamily="50" charset="-128"/>
                  <a:ea typeface="Meiryo UI" panose="020B0604030504040204" pitchFamily="50" charset="-128"/>
                </a:rPr>
                <a:t>西中学校</a:t>
              </a:r>
            </a:p>
          </p:txBody>
        </p:sp>
      </p:grpSp>
      <p:grpSp>
        <p:nvGrpSpPr>
          <p:cNvPr id="88" name="グループ化 87">
            <a:extLst>
              <a:ext uri="{FF2B5EF4-FFF2-40B4-BE49-F238E27FC236}">
                <a16:creationId xmlns:a16="http://schemas.microsoft.com/office/drawing/2014/main" id="{88626D6C-3226-4618-A4EA-1987D89CBEAC}"/>
              </a:ext>
            </a:extLst>
          </p:cNvPr>
          <p:cNvGrpSpPr/>
          <p:nvPr/>
        </p:nvGrpSpPr>
        <p:grpSpPr>
          <a:xfrm>
            <a:off x="754380" y="8748609"/>
            <a:ext cx="857927" cy="264210"/>
            <a:chOff x="687055" y="8761802"/>
            <a:chExt cx="857927" cy="264210"/>
          </a:xfrm>
        </p:grpSpPr>
        <p:sp>
          <p:nvSpPr>
            <p:cNvPr id="5" name="正方形/長方形 4">
              <a:extLst>
                <a:ext uri="{FF2B5EF4-FFF2-40B4-BE49-F238E27FC236}">
                  <a16:creationId xmlns:a16="http://schemas.microsoft.com/office/drawing/2014/main" id="{B667380A-03D2-B823-C193-ABB26BC47983}"/>
                </a:ext>
              </a:extLst>
            </p:cNvPr>
            <p:cNvSpPr/>
            <p:nvPr/>
          </p:nvSpPr>
          <p:spPr>
            <a:xfrm>
              <a:off x="703070" y="8761802"/>
              <a:ext cx="807038" cy="26421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ja-JP" altLang="en-US" dirty="0"/>
            </a:p>
          </p:txBody>
        </p:sp>
        <p:sp>
          <p:nvSpPr>
            <p:cNvPr id="15" name="テキスト ボックス 14">
              <a:extLst>
                <a:ext uri="{FF2B5EF4-FFF2-40B4-BE49-F238E27FC236}">
                  <a16:creationId xmlns:a16="http://schemas.microsoft.com/office/drawing/2014/main" id="{2A34762E-F898-A207-AF68-5208AA875BBB}"/>
                </a:ext>
              </a:extLst>
            </p:cNvPr>
            <p:cNvSpPr txBox="1"/>
            <p:nvPr/>
          </p:nvSpPr>
          <p:spPr>
            <a:xfrm>
              <a:off x="687055" y="8766949"/>
              <a:ext cx="857927" cy="253916"/>
            </a:xfrm>
            <a:prstGeom prst="rect">
              <a:avLst/>
            </a:prstGeom>
            <a:noFill/>
          </p:spPr>
          <p:txBody>
            <a:bodyPr wrap="none" rtlCol="0">
              <a:spAutoFit/>
            </a:bodyPr>
            <a:lstStyle/>
            <a:p>
              <a:pPr algn="r"/>
              <a:r>
                <a:rPr lang="ja-JP" altLang="en-US" sz="1050" dirty="0">
                  <a:latin typeface="Meiryo UI" panose="020B0604030504040204" pitchFamily="50" charset="-128"/>
                  <a:ea typeface="Meiryo UI" panose="020B0604030504040204" pitchFamily="50" charset="-128"/>
                </a:rPr>
                <a:t>欅台中学校</a:t>
              </a:r>
            </a:p>
          </p:txBody>
        </p:sp>
      </p:grpSp>
      <p:sp>
        <p:nvSpPr>
          <p:cNvPr id="16" name="テキスト ボックス 15">
            <a:extLst>
              <a:ext uri="{FF2B5EF4-FFF2-40B4-BE49-F238E27FC236}">
                <a16:creationId xmlns:a16="http://schemas.microsoft.com/office/drawing/2014/main" id="{467274C9-907A-D5EC-FCDF-1C81EABFCC98}"/>
              </a:ext>
            </a:extLst>
          </p:cNvPr>
          <p:cNvSpPr txBox="1"/>
          <p:nvPr/>
        </p:nvSpPr>
        <p:spPr>
          <a:xfrm>
            <a:off x="889032" y="9053534"/>
            <a:ext cx="723275" cy="253916"/>
          </a:xfrm>
          <a:prstGeom prst="rect">
            <a:avLst/>
          </a:prstGeom>
          <a:noFill/>
        </p:spPr>
        <p:txBody>
          <a:bodyPr wrap="none" rtlCol="0">
            <a:spAutoFit/>
          </a:bodyPr>
          <a:lstStyle/>
          <a:p>
            <a:pPr algn="r"/>
            <a:r>
              <a:rPr lang="ja-JP" altLang="en-US" sz="1050" dirty="0">
                <a:latin typeface="Meiryo UI" panose="020B0604030504040204" pitchFamily="50" charset="-128"/>
                <a:ea typeface="Meiryo UI" panose="020B0604030504040204" pitchFamily="50" charset="-128"/>
              </a:rPr>
              <a:t>東中学校</a:t>
            </a:r>
          </a:p>
        </p:txBody>
      </p:sp>
      <p:sp>
        <p:nvSpPr>
          <p:cNvPr id="18" name="フローチャート: 他ページ結合子 17">
            <a:extLst>
              <a:ext uri="{FF2B5EF4-FFF2-40B4-BE49-F238E27FC236}">
                <a16:creationId xmlns:a16="http://schemas.microsoft.com/office/drawing/2014/main" id="{11ACB320-F499-9EAB-1D8C-28014073E1DC}"/>
              </a:ext>
            </a:extLst>
          </p:cNvPr>
          <p:cNvSpPr/>
          <p:nvPr/>
        </p:nvSpPr>
        <p:spPr>
          <a:xfrm rot="16200000">
            <a:off x="2955792" y="6354370"/>
            <a:ext cx="162852" cy="857892"/>
          </a:xfrm>
          <a:prstGeom prst="flowChartOffpage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令和</a:t>
            </a:r>
            <a:r>
              <a:rPr lang="en-US" altLang="ja-JP" sz="900" dirty="0">
                <a:solidFill>
                  <a:schemeClr val="tx1"/>
                </a:solidFill>
                <a:latin typeface="Meiryo UI" panose="020B0604030504040204" pitchFamily="50" charset="-128"/>
                <a:ea typeface="Meiryo UI" panose="020B0604030504040204" pitchFamily="50" charset="-128"/>
              </a:rPr>
              <a:t>6</a:t>
            </a:r>
            <a:r>
              <a:rPr lang="ja-JP" altLang="en-US" sz="900" dirty="0">
                <a:solidFill>
                  <a:schemeClr val="tx1"/>
                </a:solidFill>
                <a:latin typeface="Meiryo UI" panose="020B0604030504040204" pitchFamily="50" charset="-128"/>
                <a:ea typeface="Meiryo UI" panose="020B0604030504040204" pitchFamily="50" charset="-128"/>
              </a:rPr>
              <a:t>年度</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19" name="フローチャート: 他ページ結合子 18">
            <a:extLst>
              <a:ext uri="{FF2B5EF4-FFF2-40B4-BE49-F238E27FC236}">
                <a16:creationId xmlns:a16="http://schemas.microsoft.com/office/drawing/2014/main" id="{DA8F4E96-8C15-5A91-CAAD-8092777C4359}"/>
              </a:ext>
            </a:extLst>
          </p:cNvPr>
          <p:cNvSpPr/>
          <p:nvPr/>
        </p:nvSpPr>
        <p:spPr>
          <a:xfrm rot="16200000">
            <a:off x="3862842" y="6354372"/>
            <a:ext cx="162852" cy="857892"/>
          </a:xfrm>
          <a:prstGeom prst="flowChartOffpage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令和</a:t>
            </a:r>
            <a:r>
              <a:rPr lang="en-US" altLang="ja-JP" sz="900" b="1" dirty="0">
                <a:solidFill>
                  <a:schemeClr val="tx1"/>
                </a:solidFill>
                <a:latin typeface="Meiryo UI" panose="020B0604030504040204" pitchFamily="50" charset="-128"/>
                <a:ea typeface="Meiryo UI" panose="020B0604030504040204" pitchFamily="50" charset="-128"/>
              </a:rPr>
              <a:t>7</a:t>
            </a:r>
            <a:r>
              <a:rPr lang="ja-JP" altLang="en-US" sz="900" b="1" dirty="0">
                <a:solidFill>
                  <a:schemeClr val="tx1"/>
                </a:solidFill>
                <a:latin typeface="Meiryo UI" panose="020B0604030504040204" pitchFamily="50" charset="-128"/>
                <a:ea typeface="Meiryo UI" panose="020B0604030504040204" pitchFamily="50" charset="-128"/>
              </a:rPr>
              <a:t>年度</a:t>
            </a:r>
            <a:endParaRPr lang="en-US" altLang="ja-JP" sz="1000" b="1" dirty="0">
              <a:solidFill>
                <a:schemeClr val="tx1"/>
              </a:solidFill>
              <a:latin typeface="Meiryo UI" panose="020B0604030504040204" pitchFamily="50" charset="-128"/>
              <a:ea typeface="Meiryo UI" panose="020B0604030504040204" pitchFamily="50" charset="-128"/>
            </a:endParaRPr>
          </a:p>
        </p:txBody>
      </p:sp>
      <p:sp>
        <p:nvSpPr>
          <p:cNvPr id="20" name="フローチャート: 他ページ結合子 19">
            <a:extLst>
              <a:ext uri="{FF2B5EF4-FFF2-40B4-BE49-F238E27FC236}">
                <a16:creationId xmlns:a16="http://schemas.microsoft.com/office/drawing/2014/main" id="{4B3ECE95-99F4-6A0C-585D-B2BA72DCDFB2}"/>
              </a:ext>
            </a:extLst>
          </p:cNvPr>
          <p:cNvSpPr/>
          <p:nvPr/>
        </p:nvSpPr>
        <p:spPr>
          <a:xfrm rot="16200000">
            <a:off x="4739594" y="6354372"/>
            <a:ext cx="162852" cy="857892"/>
          </a:xfrm>
          <a:prstGeom prst="flowChartOffpage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令和</a:t>
            </a:r>
            <a:r>
              <a:rPr lang="en-US" altLang="ja-JP" sz="900" dirty="0">
                <a:solidFill>
                  <a:schemeClr val="tx1"/>
                </a:solidFill>
                <a:latin typeface="Meiryo UI" panose="020B0604030504040204" pitchFamily="50" charset="-128"/>
                <a:ea typeface="Meiryo UI" panose="020B0604030504040204" pitchFamily="50" charset="-128"/>
              </a:rPr>
              <a:t>8</a:t>
            </a:r>
            <a:r>
              <a:rPr lang="ja-JP" altLang="en-US" sz="900" dirty="0">
                <a:solidFill>
                  <a:schemeClr val="tx1"/>
                </a:solidFill>
                <a:latin typeface="Meiryo UI" panose="020B0604030504040204" pitchFamily="50" charset="-128"/>
                <a:ea typeface="Meiryo UI" panose="020B0604030504040204" pitchFamily="50" charset="-128"/>
              </a:rPr>
              <a:t>年度</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21" name="フローチャート: 他ページ結合子 20">
            <a:extLst>
              <a:ext uri="{FF2B5EF4-FFF2-40B4-BE49-F238E27FC236}">
                <a16:creationId xmlns:a16="http://schemas.microsoft.com/office/drawing/2014/main" id="{E59176C3-F79C-DFD6-03C1-B7F716E8E5C6}"/>
              </a:ext>
            </a:extLst>
          </p:cNvPr>
          <p:cNvSpPr/>
          <p:nvPr/>
        </p:nvSpPr>
        <p:spPr>
          <a:xfrm rot="16200000">
            <a:off x="5668394" y="6354374"/>
            <a:ext cx="162852" cy="857892"/>
          </a:xfrm>
          <a:prstGeom prst="flowChartOffpage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令和</a:t>
            </a:r>
            <a:r>
              <a:rPr lang="en-US" altLang="ja-JP" sz="900" b="1" dirty="0">
                <a:solidFill>
                  <a:schemeClr val="tx1"/>
                </a:solidFill>
                <a:latin typeface="Meiryo UI" panose="020B0604030504040204" pitchFamily="50" charset="-128"/>
                <a:ea typeface="Meiryo UI" panose="020B0604030504040204" pitchFamily="50" charset="-128"/>
              </a:rPr>
              <a:t>9</a:t>
            </a:r>
            <a:r>
              <a:rPr lang="ja-JP" altLang="en-US" sz="900" b="1" dirty="0">
                <a:solidFill>
                  <a:schemeClr val="tx1"/>
                </a:solidFill>
                <a:latin typeface="Meiryo UI" panose="020B0604030504040204" pitchFamily="50" charset="-128"/>
                <a:ea typeface="Meiryo UI" panose="020B0604030504040204" pitchFamily="50" charset="-128"/>
              </a:rPr>
              <a:t>年度</a:t>
            </a:r>
            <a:endParaRPr lang="en-US" altLang="ja-JP" sz="1000" b="1" dirty="0">
              <a:solidFill>
                <a:schemeClr val="tx1"/>
              </a:solidFill>
              <a:latin typeface="Meiryo UI" panose="020B0604030504040204" pitchFamily="50" charset="-128"/>
              <a:ea typeface="Meiryo UI" panose="020B0604030504040204" pitchFamily="50" charset="-128"/>
            </a:endParaRPr>
          </a:p>
        </p:txBody>
      </p:sp>
      <p:sp>
        <p:nvSpPr>
          <p:cNvPr id="22" name="フローチャート: 他ページ結合子 21">
            <a:extLst>
              <a:ext uri="{FF2B5EF4-FFF2-40B4-BE49-F238E27FC236}">
                <a16:creationId xmlns:a16="http://schemas.microsoft.com/office/drawing/2014/main" id="{16104076-1909-B34F-EB61-A225137EB3C1}"/>
              </a:ext>
            </a:extLst>
          </p:cNvPr>
          <p:cNvSpPr/>
          <p:nvPr/>
        </p:nvSpPr>
        <p:spPr>
          <a:xfrm rot="16200000">
            <a:off x="6557871" y="6320878"/>
            <a:ext cx="178549" cy="940584"/>
          </a:xfrm>
          <a:prstGeom prst="flowChartOffpage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令和</a:t>
            </a:r>
            <a:r>
              <a:rPr lang="en-US" altLang="ja-JP" sz="900" dirty="0">
                <a:solidFill>
                  <a:schemeClr val="tx1"/>
                </a:solidFill>
                <a:latin typeface="Meiryo UI" panose="020B0604030504040204" pitchFamily="50" charset="-128"/>
                <a:ea typeface="Meiryo UI" panose="020B0604030504040204" pitchFamily="50" charset="-128"/>
              </a:rPr>
              <a:t>10</a:t>
            </a:r>
            <a:r>
              <a:rPr lang="ja-JP" altLang="en-US" sz="900" dirty="0">
                <a:solidFill>
                  <a:schemeClr val="tx1"/>
                </a:solidFill>
                <a:latin typeface="Meiryo UI" panose="020B0604030504040204" pitchFamily="50" charset="-128"/>
                <a:ea typeface="Meiryo UI" panose="020B0604030504040204" pitchFamily="50" charset="-128"/>
              </a:rPr>
              <a:t>年度</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23" name="フローチャート: 他ページ結合子 22">
            <a:extLst>
              <a:ext uri="{FF2B5EF4-FFF2-40B4-BE49-F238E27FC236}">
                <a16:creationId xmlns:a16="http://schemas.microsoft.com/office/drawing/2014/main" id="{501FF4D8-D906-7B09-D5EC-F6648438B1DC}"/>
              </a:ext>
            </a:extLst>
          </p:cNvPr>
          <p:cNvSpPr/>
          <p:nvPr/>
        </p:nvSpPr>
        <p:spPr>
          <a:xfrm rot="16200000">
            <a:off x="7458199" y="6277322"/>
            <a:ext cx="186330" cy="1035478"/>
          </a:xfrm>
          <a:prstGeom prst="flowChartOffpage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令和</a:t>
            </a:r>
            <a:r>
              <a:rPr lang="en-US" altLang="ja-JP" sz="900" b="1" dirty="0">
                <a:solidFill>
                  <a:schemeClr val="tx1"/>
                </a:solidFill>
                <a:latin typeface="Meiryo UI" panose="020B0604030504040204" pitchFamily="50" charset="-128"/>
                <a:ea typeface="Meiryo UI" panose="020B0604030504040204" pitchFamily="50" charset="-128"/>
              </a:rPr>
              <a:t>11</a:t>
            </a:r>
            <a:r>
              <a:rPr lang="ja-JP" altLang="en-US" sz="900" b="1" dirty="0">
                <a:solidFill>
                  <a:schemeClr val="tx1"/>
                </a:solidFill>
                <a:latin typeface="Meiryo UI" panose="020B0604030504040204" pitchFamily="50" charset="-128"/>
                <a:ea typeface="Meiryo UI" panose="020B0604030504040204" pitchFamily="50" charset="-128"/>
              </a:rPr>
              <a:t>年度</a:t>
            </a:r>
            <a:endParaRPr lang="en-US" altLang="ja-JP" sz="1000" b="1" dirty="0">
              <a:solidFill>
                <a:schemeClr val="tx1"/>
              </a:solidFill>
              <a:latin typeface="Meiryo UI" panose="020B0604030504040204" pitchFamily="50" charset="-128"/>
              <a:ea typeface="Meiryo UI" panose="020B0604030504040204" pitchFamily="50" charset="-128"/>
            </a:endParaRPr>
          </a:p>
        </p:txBody>
      </p:sp>
      <p:sp>
        <p:nvSpPr>
          <p:cNvPr id="24" name="フローチャート: 他ページ結合子 23">
            <a:extLst>
              <a:ext uri="{FF2B5EF4-FFF2-40B4-BE49-F238E27FC236}">
                <a16:creationId xmlns:a16="http://schemas.microsoft.com/office/drawing/2014/main" id="{A438A1EB-64A0-D0F0-D520-5A690D2FD4C2}"/>
              </a:ext>
            </a:extLst>
          </p:cNvPr>
          <p:cNvSpPr/>
          <p:nvPr/>
        </p:nvSpPr>
        <p:spPr>
          <a:xfrm rot="16200000">
            <a:off x="8359302" y="6252060"/>
            <a:ext cx="162843" cy="1062519"/>
          </a:xfrm>
          <a:prstGeom prst="flowChartOffpageConnec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a:solidFill>
                  <a:schemeClr val="tx1"/>
                </a:solidFill>
                <a:latin typeface="Meiryo UI" panose="020B0604030504040204" pitchFamily="50" charset="-128"/>
                <a:ea typeface="Meiryo UI" panose="020B0604030504040204" pitchFamily="50" charset="-128"/>
              </a:rPr>
              <a:t>令和</a:t>
            </a:r>
            <a:r>
              <a:rPr lang="en-US" altLang="ja-JP" sz="900" b="1" dirty="0">
                <a:solidFill>
                  <a:schemeClr val="tx1"/>
                </a:solidFill>
                <a:latin typeface="Meiryo UI" panose="020B0604030504040204" pitchFamily="50" charset="-128"/>
                <a:ea typeface="Meiryo UI" panose="020B0604030504040204" pitchFamily="50" charset="-128"/>
              </a:rPr>
              <a:t>12</a:t>
            </a:r>
            <a:r>
              <a:rPr lang="ja-JP" altLang="en-US" sz="900" b="1" dirty="0">
                <a:solidFill>
                  <a:schemeClr val="tx1"/>
                </a:solidFill>
                <a:latin typeface="Meiryo UI" panose="020B0604030504040204" pitchFamily="50" charset="-128"/>
                <a:ea typeface="Meiryo UI" panose="020B0604030504040204" pitchFamily="50" charset="-128"/>
              </a:rPr>
              <a:t>年度</a:t>
            </a:r>
            <a:endParaRPr lang="en-US" altLang="ja-JP" sz="1000" b="1" dirty="0">
              <a:solidFill>
                <a:schemeClr val="tx1"/>
              </a:solidFill>
              <a:latin typeface="Meiryo UI" panose="020B0604030504040204" pitchFamily="50" charset="-128"/>
              <a:ea typeface="Meiryo UI" panose="020B0604030504040204" pitchFamily="50" charset="-128"/>
            </a:endParaRPr>
          </a:p>
        </p:txBody>
      </p:sp>
      <p:sp>
        <p:nvSpPr>
          <p:cNvPr id="25" name="角丸四角形 8">
            <a:extLst>
              <a:ext uri="{FF2B5EF4-FFF2-40B4-BE49-F238E27FC236}">
                <a16:creationId xmlns:a16="http://schemas.microsoft.com/office/drawing/2014/main" id="{4C24F8C3-1B30-3AAB-191F-9F9593A09189}"/>
              </a:ext>
            </a:extLst>
          </p:cNvPr>
          <p:cNvSpPr/>
          <p:nvPr/>
        </p:nvSpPr>
        <p:spPr>
          <a:xfrm>
            <a:off x="3444600" y="8735776"/>
            <a:ext cx="98558" cy="2878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角丸四角形 41">
            <a:extLst>
              <a:ext uri="{FF2B5EF4-FFF2-40B4-BE49-F238E27FC236}">
                <a16:creationId xmlns:a16="http://schemas.microsoft.com/office/drawing/2014/main" id="{4AD12FDF-FB6A-0360-8D44-93C88035F5CD}"/>
              </a:ext>
            </a:extLst>
          </p:cNvPr>
          <p:cNvSpPr/>
          <p:nvPr/>
        </p:nvSpPr>
        <p:spPr>
          <a:xfrm>
            <a:off x="7889200" y="8734189"/>
            <a:ext cx="98558" cy="2878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角丸四角形 42">
            <a:extLst>
              <a:ext uri="{FF2B5EF4-FFF2-40B4-BE49-F238E27FC236}">
                <a16:creationId xmlns:a16="http://schemas.microsoft.com/office/drawing/2014/main" id="{89CA38D4-8FB6-CEE2-C585-33CD9E3EB059}"/>
              </a:ext>
            </a:extLst>
          </p:cNvPr>
          <p:cNvSpPr/>
          <p:nvPr/>
        </p:nvSpPr>
        <p:spPr>
          <a:xfrm>
            <a:off x="5220861" y="8439291"/>
            <a:ext cx="98558" cy="2878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角丸四角形 44">
            <a:extLst>
              <a:ext uri="{FF2B5EF4-FFF2-40B4-BE49-F238E27FC236}">
                <a16:creationId xmlns:a16="http://schemas.microsoft.com/office/drawing/2014/main" id="{49C629A9-36BE-2EB8-CFAE-0AC80D8F8AE9}"/>
              </a:ext>
            </a:extLst>
          </p:cNvPr>
          <p:cNvSpPr/>
          <p:nvPr/>
        </p:nvSpPr>
        <p:spPr>
          <a:xfrm>
            <a:off x="6999490" y="8436116"/>
            <a:ext cx="98558" cy="2878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角丸四角形 45">
            <a:extLst>
              <a:ext uri="{FF2B5EF4-FFF2-40B4-BE49-F238E27FC236}">
                <a16:creationId xmlns:a16="http://schemas.microsoft.com/office/drawing/2014/main" id="{39C0330B-515A-993F-A879-DC3CC7A4DDA8}"/>
              </a:ext>
            </a:extLst>
          </p:cNvPr>
          <p:cNvSpPr/>
          <p:nvPr/>
        </p:nvSpPr>
        <p:spPr>
          <a:xfrm>
            <a:off x="6999490" y="7239965"/>
            <a:ext cx="98558" cy="2878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テキスト ボックス 29">
            <a:extLst>
              <a:ext uri="{FF2B5EF4-FFF2-40B4-BE49-F238E27FC236}">
                <a16:creationId xmlns:a16="http://schemas.microsoft.com/office/drawing/2014/main" id="{963B3B2E-DAB7-E527-5310-3DC106E6AB28}"/>
              </a:ext>
            </a:extLst>
          </p:cNvPr>
          <p:cNvSpPr txBox="1"/>
          <p:nvPr/>
        </p:nvSpPr>
        <p:spPr>
          <a:xfrm>
            <a:off x="6777995" y="7037280"/>
            <a:ext cx="1685077" cy="246221"/>
          </a:xfrm>
          <a:prstGeom prst="rect">
            <a:avLst/>
          </a:prstGeom>
          <a:noFill/>
        </p:spPr>
        <p:txBody>
          <a:bodyPr wrap="none" rtlCol="0">
            <a:spAutoFit/>
          </a:bodyPr>
          <a:lstStyle/>
          <a:p>
            <a:r>
              <a:rPr lang="ja-JP" altLang="en-US" sz="1000" dirty="0">
                <a:latin typeface="Meiryo" panose="020B0604030504040204" pitchFamily="50" charset="-128"/>
                <a:ea typeface="Meiryo" panose="020B0604030504040204" pitchFamily="50" charset="-128"/>
              </a:rPr>
              <a:t>③</a:t>
            </a:r>
            <a:r>
              <a:rPr lang="ja-JP" altLang="en-US" sz="800" dirty="0">
                <a:latin typeface="Meiryo" panose="020B0604030504040204" pitchFamily="50" charset="-128"/>
                <a:ea typeface="Meiryo" panose="020B0604030504040204" pitchFamily="50" charset="-128"/>
              </a:rPr>
              <a:t>▼</a:t>
            </a:r>
            <a:r>
              <a:rPr lang="ja-JP" altLang="en-US" sz="900" b="1" dirty="0">
                <a:latin typeface="Meiryo" panose="020B0604030504040204" pitchFamily="50" charset="-128"/>
                <a:ea typeface="Meiryo" panose="020B0604030504040204" pitchFamily="50" charset="-128"/>
              </a:rPr>
              <a:t>新設</a:t>
            </a:r>
            <a:r>
              <a:rPr lang="ja-JP" altLang="en-US" sz="900" dirty="0">
                <a:latin typeface="Meiryo" panose="020B0604030504040204" pitchFamily="50" charset="-128"/>
                <a:ea typeface="Meiryo" panose="020B0604030504040204" pitchFamily="50" charset="-128"/>
              </a:rPr>
              <a:t>（小川小の位置へ）</a:t>
            </a:r>
          </a:p>
        </p:txBody>
      </p:sp>
      <p:sp>
        <p:nvSpPr>
          <p:cNvPr id="31" name="テキスト ボックス 30">
            <a:extLst>
              <a:ext uri="{FF2B5EF4-FFF2-40B4-BE49-F238E27FC236}">
                <a16:creationId xmlns:a16="http://schemas.microsoft.com/office/drawing/2014/main" id="{61374EAB-D9D2-038C-92C9-00BBFB2ACC9F}"/>
              </a:ext>
            </a:extLst>
          </p:cNvPr>
          <p:cNvSpPr txBox="1"/>
          <p:nvPr/>
        </p:nvSpPr>
        <p:spPr>
          <a:xfrm>
            <a:off x="3234400" y="8405548"/>
            <a:ext cx="1345240" cy="384721"/>
          </a:xfrm>
          <a:prstGeom prst="rect">
            <a:avLst/>
          </a:prstGeom>
          <a:noFill/>
        </p:spPr>
        <p:txBody>
          <a:bodyPr wrap="none" rtlCol="0">
            <a:spAutoFit/>
          </a:bodyPr>
          <a:lstStyle/>
          <a:p>
            <a:r>
              <a:rPr lang="ja-JP" altLang="en-US" sz="1000" b="1" dirty="0">
                <a:latin typeface="Meiryo" panose="020B0604030504040204" pitchFamily="50" charset="-128"/>
                <a:ea typeface="Meiryo" panose="020B0604030504040204" pitchFamily="50" charset="-128"/>
              </a:rPr>
              <a:t>①</a:t>
            </a:r>
            <a:r>
              <a:rPr lang="ja-JP" altLang="en-US" sz="900" b="1" dirty="0">
                <a:latin typeface="Meiryo" panose="020B0604030504040204" pitchFamily="50" charset="-128"/>
                <a:ea typeface="Meiryo" panose="020B0604030504040204" pitchFamily="50" charset="-128"/>
              </a:rPr>
              <a:t>▼新設</a:t>
            </a:r>
            <a:endParaRPr lang="en-US" altLang="ja-JP" sz="900" b="1" dirty="0">
              <a:latin typeface="Meiryo" panose="020B0604030504040204" pitchFamily="50" charset="-128"/>
              <a:ea typeface="Meiryo" panose="020B0604030504040204" pitchFamily="50" charset="-128"/>
            </a:endParaRPr>
          </a:p>
          <a:p>
            <a:pPr algn="ctr"/>
            <a:r>
              <a:rPr lang="ja-JP" altLang="en-US" sz="900" dirty="0">
                <a:latin typeface="Meiryo" panose="020B0604030504040204" pitchFamily="50" charset="-128"/>
                <a:ea typeface="Meiryo" panose="020B0604030504040204" pitchFamily="50" charset="-128"/>
              </a:rPr>
              <a:t>　（欅台中の位置へ）</a:t>
            </a:r>
          </a:p>
        </p:txBody>
      </p:sp>
      <p:sp>
        <p:nvSpPr>
          <p:cNvPr id="32" name="テキスト ボックス 31">
            <a:extLst>
              <a:ext uri="{FF2B5EF4-FFF2-40B4-BE49-F238E27FC236}">
                <a16:creationId xmlns:a16="http://schemas.microsoft.com/office/drawing/2014/main" id="{3708669E-6951-AB05-AB90-4FA8321C7C01}"/>
              </a:ext>
            </a:extLst>
          </p:cNvPr>
          <p:cNvSpPr txBox="1"/>
          <p:nvPr/>
        </p:nvSpPr>
        <p:spPr>
          <a:xfrm>
            <a:off x="4995999" y="7942519"/>
            <a:ext cx="1569660" cy="246221"/>
          </a:xfrm>
          <a:prstGeom prst="rect">
            <a:avLst/>
          </a:prstGeom>
          <a:noFill/>
        </p:spPr>
        <p:txBody>
          <a:bodyPr wrap="none" rtlCol="0">
            <a:spAutoFit/>
          </a:bodyPr>
          <a:lstStyle/>
          <a:p>
            <a:r>
              <a:rPr lang="ja-JP" altLang="en-US" sz="1000" dirty="0">
                <a:latin typeface="Meiryo" panose="020B0604030504040204" pitchFamily="50" charset="-128"/>
                <a:ea typeface="Meiryo" panose="020B0604030504040204" pitchFamily="50" charset="-128"/>
              </a:rPr>
              <a:t>②</a:t>
            </a:r>
            <a:r>
              <a:rPr lang="ja-JP" altLang="en-US" sz="800" dirty="0">
                <a:latin typeface="Meiryo" panose="020B0604030504040204" pitchFamily="50" charset="-128"/>
                <a:ea typeface="Meiryo" panose="020B0604030504040204" pitchFamily="50" charset="-128"/>
              </a:rPr>
              <a:t>▼</a:t>
            </a:r>
            <a:r>
              <a:rPr lang="ja-JP" altLang="en-US" sz="900" b="1" dirty="0">
                <a:latin typeface="Meiryo" panose="020B0604030504040204" pitchFamily="50" charset="-128"/>
                <a:ea typeface="Meiryo" panose="020B0604030504040204" pitchFamily="50" charset="-128"/>
              </a:rPr>
              <a:t>新設</a:t>
            </a:r>
            <a:r>
              <a:rPr lang="ja-JP" altLang="en-US" sz="900" dirty="0">
                <a:latin typeface="Meiryo" panose="020B0604030504040204" pitchFamily="50" charset="-128"/>
                <a:ea typeface="Meiryo" panose="020B0604030504040204" pitchFamily="50" charset="-128"/>
              </a:rPr>
              <a:t>（西中の位置へ）</a:t>
            </a:r>
          </a:p>
        </p:txBody>
      </p:sp>
      <p:sp>
        <p:nvSpPr>
          <p:cNvPr id="33" name="テキスト ボックス 32">
            <a:extLst>
              <a:ext uri="{FF2B5EF4-FFF2-40B4-BE49-F238E27FC236}">
                <a16:creationId xmlns:a16="http://schemas.microsoft.com/office/drawing/2014/main" id="{E0A642A1-33AC-5E92-72AC-FA771074990E}"/>
              </a:ext>
            </a:extLst>
          </p:cNvPr>
          <p:cNvSpPr txBox="1"/>
          <p:nvPr/>
        </p:nvSpPr>
        <p:spPr>
          <a:xfrm>
            <a:off x="4995999" y="8242219"/>
            <a:ext cx="1569660" cy="246221"/>
          </a:xfrm>
          <a:prstGeom prst="rect">
            <a:avLst/>
          </a:prstGeom>
          <a:noFill/>
        </p:spPr>
        <p:txBody>
          <a:bodyPr wrap="none" rtlCol="0">
            <a:spAutoFit/>
          </a:bodyPr>
          <a:lstStyle/>
          <a:p>
            <a:r>
              <a:rPr lang="ja-JP" altLang="en-US" sz="1000" dirty="0">
                <a:latin typeface="Meiryo" panose="020B0604030504040204" pitchFamily="50" charset="-128"/>
                <a:ea typeface="Meiryo" panose="020B0604030504040204" pitchFamily="50" charset="-128"/>
              </a:rPr>
              <a:t>②</a:t>
            </a:r>
            <a:r>
              <a:rPr lang="ja-JP" altLang="en-US" sz="800" dirty="0">
                <a:latin typeface="Meiryo" panose="020B0604030504040204" pitchFamily="50" charset="-128"/>
                <a:ea typeface="Meiryo" panose="020B0604030504040204" pitchFamily="50" charset="-128"/>
              </a:rPr>
              <a:t>▼</a:t>
            </a:r>
            <a:r>
              <a:rPr lang="ja-JP" altLang="en-US" sz="900" b="1" dirty="0">
                <a:latin typeface="Meiryo" panose="020B0604030504040204" pitchFamily="50" charset="-128"/>
                <a:ea typeface="Meiryo" panose="020B0604030504040204" pitchFamily="50" charset="-128"/>
              </a:rPr>
              <a:t>新設</a:t>
            </a:r>
            <a:r>
              <a:rPr lang="ja-JP" altLang="en-US" sz="900" dirty="0">
                <a:latin typeface="Meiryo" panose="020B0604030504040204" pitchFamily="50" charset="-128"/>
                <a:ea typeface="Meiryo" panose="020B0604030504040204" pitchFamily="50" charset="-128"/>
              </a:rPr>
              <a:t>（西中の位置へ）</a:t>
            </a:r>
          </a:p>
        </p:txBody>
      </p:sp>
      <p:sp>
        <p:nvSpPr>
          <p:cNvPr id="34" name="テキスト ボックス 33">
            <a:extLst>
              <a:ext uri="{FF2B5EF4-FFF2-40B4-BE49-F238E27FC236}">
                <a16:creationId xmlns:a16="http://schemas.microsoft.com/office/drawing/2014/main" id="{85416AB1-F124-676D-D324-E2CEADF35C19}"/>
              </a:ext>
            </a:extLst>
          </p:cNvPr>
          <p:cNvSpPr txBox="1"/>
          <p:nvPr/>
        </p:nvSpPr>
        <p:spPr>
          <a:xfrm>
            <a:off x="6777995" y="7638191"/>
            <a:ext cx="1915909" cy="246221"/>
          </a:xfrm>
          <a:prstGeom prst="rect">
            <a:avLst/>
          </a:prstGeom>
          <a:noFill/>
        </p:spPr>
        <p:txBody>
          <a:bodyPr wrap="none" rtlCol="0">
            <a:spAutoFit/>
          </a:bodyPr>
          <a:lstStyle/>
          <a:p>
            <a:r>
              <a:rPr lang="ja-JP" altLang="en-US" sz="1000" dirty="0">
                <a:latin typeface="Meiryo" panose="020B0604030504040204" pitchFamily="50" charset="-128"/>
                <a:ea typeface="Meiryo" panose="020B0604030504040204" pitchFamily="50" charset="-128"/>
              </a:rPr>
              <a:t>④</a:t>
            </a:r>
            <a:r>
              <a:rPr lang="ja-JP" altLang="en-US" sz="800" dirty="0">
                <a:latin typeface="Meiryo" panose="020B0604030504040204" pitchFamily="50" charset="-128"/>
                <a:ea typeface="Meiryo" panose="020B0604030504040204" pitchFamily="50" charset="-128"/>
              </a:rPr>
              <a:t>▼</a:t>
            </a:r>
            <a:r>
              <a:rPr lang="ja-JP" altLang="en-US" sz="900" b="1" dirty="0">
                <a:latin typeface="Meiryo" panose="020B0604030504040204" pitchFamily="50" charset="-128"/>
                <a:ea typeface="Meiryo" panose="020B0604030504040204" pitchFamily="50" charset="-128"/>
              </a:rPr>
              <a:t>統合</a:t>
            </a:r>
            <a:r>
              <a:rPr lang="ja-JP" altLang="en-US" sz="900" dirty="0">
                <a:latin typeface="Meiryo" panose="020B0604030504040204" pitchFamily="50" charset="-128"/>
                <a:ea typeface="Meiryo" panose="020B0604030504040204" pitchFamily="50" charset="-128"/>
              </a:rPr>
              <a:t>（西中の位置の新校へ）</a:t>
            </a:r>
          </a:p>
        </p:txBody>
      </p:sp>
      <p:sp>
        <p:nvSpPr>
          <p:cNvPr id="35" name="テキスト ボックス 34">
            <a:extLst>
              <a:ext uri="{FF2B5EF4-FFF2-40B4-BE49-F238E27FC236}">
                <a16:creationId xmlns:a16="http://schemas.microsoft.com/office/drawing/2014/main" id="{20E86489-F304-5C5B-05C6-D04C6B8EC835}"/>
              </a:ext>
            </a:extLst>
          </p:cNvPr>
          <p:cNvSpPr txBox="1"/>
          <p:nvPr/>
        </p:nvSpPr>
        <p:spPr>
          <a:xfrm>
            <a:off x="7141676" y="8993316"/>
            <a:ext cx="1569660" cy="540917"/>
          </a:xfrm>
          <a:prstGeom prst="rect">
            <a:avLst/>
          </a:prstGeom>
          <a:noFill/>
        </p:spPr>
        <p:txBody>
          <a:bodyPr wrap="none" rtlCol="0">
            <a:spAutoFit/>
          </a:bodyPr>
          <a:lstStyle/>
          <a:p>
            <a:pPr algn="ctr"/>
            <a:r>
              <a:rPr lang="ja-JP" altLang="en-US" sz="800" dirty="0">
                <a:latin typeface="Meiryo" panose="020B0604030504040204" pitchFamily="50" charset="-128"/>
                <a:ea typeface="Meiryo" panose="020B0604030504040204" pitchFamily="50" charset="-128"/>
              </a:rPr>
              <a:t> ▲</a:t>
            </a:r>
            <a:endParaRPr lang="en-US" altLang="ja-JP" sz="800" dirty="0">
              <a:latin typeface="Meiryo" panose="020B0604030504040204" pitchFamily="50" charset="-128"/>
              <a:ea typeface="Meiryo" panose="020B0604030504040204" pitchFamily="50" charset="-128"/>
            </a:endParaRPr>
          </a:p>
          <a:p>
            <a:pPr algn="ctr">
              <a:lnSpc>
                <a:spcPct val="120000"/>
              </a:lnSpc>
            </a:pPr>
            <a:r>
              <a:rPr lang="ja-JP" altLang="en-US" sz="900" b="1" dirty="0">
                <a:latin typeface="Meiryo" panose="020B0604030504040204" pitchFamily="50" charset="-128"/>
                <a:ea typeface="Meiryo" panose="020B0604030504040204" pitchFamily="50" charset="-128"/>
              </a:rPr>
              <a:t>⑤ 統合</a:t>
            </a:r>
            <a:endParaRPr lang="en-US" altLang="ja-JP" sz="900" b="1" dirty="0">
              <a:latin typeface="Meiryo" panose="020B0604030504040204" pitchFamily="50" charset="-128"/>
              <a:ea typeface="Meiryo" panose="020B0604030504040204" pitchFamily="50" charset="-128"/>
            </a:endParaRPr>
          </a:p>
          <a:p>
            <a:pPr algn="ctr">
              <a:lnSpc>
                <a:spcPct val="120000"/>
              </a:lnSpc>
            </a:pPr>
            <a:r>
              <a:rPr lang="ja-JP" altLang="en-US" sz="900" dirty="0">
                <a:latin typeface="Meiryo" panose="020B0604030504040204" pitchFamily="50" charset="-128"/>
                <a:ea typeface="Meiryo" panose="020B0604030504040204" pitchFamily="50" charset="-128"/>
              </a:rPr>
              <a:t>（欅台中の位置の新校へ）</a:t>
            </a:r>
          </a:p>
        </p:txBody>
      </p:sp>
      <p:sp>
        <p:nvSpPr>
          <p:cNvPr id="36" name="テキスト ボックス 35">
            <a:extLst>
              <a:ext uri="{FF2B5EF4-FFF2-40B4-BE49-F238E27FC236}">
                <a16:creationId xmlns:a16="http://schemas.microsoft.com/office/drawing/2014/main" id="{B7CCF537-2EA4-AA23-17CA-17FA46ED4028}"/>
              </a:ext>
            </a:extLst>
          </p:cNvPr>
          <p:cNvSpPr txBox="1"/>
          <p:nvPr/>
        </p:nvSpPr>
        <p:spPr>
          <a:xfrm>
            <a:off x="6906593" y="8262983"/>
            <a:ext cx="335311" cy="251484"/>
          </a:xfrm>
          <a:prstGeom prst="rect">
            <a:avLst/>
          </a:prstGeom>
          <a:noFill/>
        </p:spPr>
        <p:txBody>
          <a:bodyPr wrap="none" rtlCol="0">
            <a:spAutoFit/>
          </a:bodyPr>
          <a:lstStyle/>
          <a:p>
            <a:r>
              <a:rPr lang="ja-JP" altLang="en-US" sz="800" dirty="0">
                <a:latin typeface="Meiryo" panose="020B0604030504040204" pitchFamily="50" charset="-128"/>
                <a:ea typeface="Meiryo" panose="020B0604030504040204" pitchFamily="50" charset="-128"/>
              </a:rPr>
              <a:t>▼</a:t>
            </a:r>
          </a:p>
        </p:txBody>
      </p:sp>
      <p:sp>
        <p:nvSpPr>
          <p:cNvPr id="3" name="テキスト ボックス 2">
            <a:extLst>
              <a:ext uri="{FF2B5EF4-FFF2-40B4-BE49-F238E27FC236}">
                <a16:creationId xmlns:a16="http://schemas.microsoft.com/office/drawing/2014/main" id="{BB69B815-D451-1B6B-4FB7-9307ED88FFDD}"/>
              </a:ext>
            </a:extLst>
          </p:cNvPr>
          <p:cNvSpPr txBox="1"/>
          <p:nvPr/>
        </p:nvSpPr>
        <p:spPr>
          <a:xfrm>
            <a:off x="216572" y="74856"/>
            <a:ext cx="5280613" cy="338554"/>
          </a:xfrm>
          <a:prstGeom prst="rect">
            <a:avLst/>
          </a:prstGeom>
          <a:noFill/>
        </p:spPr>
        <p:txBody>
          <a:bodyPr wrap="none" rtlCol="0">
            <a:spAutoFit/>
          </a:bodyPr>
          <a:lstStyle/>
          <a:p>
            <a:r>
              <a:rPr kumimoji="1" lang="ja-JP" altLang="en-US" sz="1600" u="sng" dirty="0">
                <a:latin typeface="HG丸ｺﾞｼｯｸM-PRO" panose="020F0600000000000000" pitchFamily="50" charset="-128"/>
                <a:ea typeface="HG丸ｺﾞｼｯｸM-PRO" panose="020F0600000000000000" pitchFamily="50" charset="-128"/>
              </a:rPr>
              <a:t>～令和７年度から令和</a:t>
            </a:r>
            <a:r>
              <a:rPr kumimoji="1" lang="en-US" altLang="ja-JP" sz="1600" u="sng" dirty="0">
                <a:latin typeface="HG丸ｺﾞｼｯｸM-PRO" panose="020F0600000000000000" pitchFamily="50" charset="-128"/>
                <a:ea typeface="HG丸ｺﾞｼｯｸM-PRO" panose="020F0600000000000000" pitchFamily="50" charset="-128"/>
              </a:rPr>
              <a:t>12</a:t>
            </a:r>
            <a:r>
              <a:rPr kumimoji="1" lang="ja-JP" altLang="en-US" sz="1600" u="sng" dirty="0">
                <a:latin typeface="HG丸ｺﾞｼｯｸM-PRO" panose="020F0600000000000000" pitchFamily="50" charset="-128"/>
                <a:ea typeface="HG丸ｺﾞｼｯｸM-PRO" panose="020F0600000000000000" pitchFamily="50" charset="-128"/>
              </a:rPr>
              <a:t>年度にかけて段階的に実施～</a:t>
            </a:r>
            <a:endParaRPr kumimoji="1" lang="en-US" altLang="ja-JP" sz="1600" u="sng" dirty="0">
              <a:latin typeface="HG丸ｺﾞｼｯｸM-PRO" panose="020F0600000000000000" pitchFamily="50" charset="-128"/>
              <a:ea typeface="HG丸ｺﾞｼｯｸM-PRO" panose="020F0600000000000000" pitchFamily="50" charset="-128"/>
            </a:endParaRPr>
          </a:p>
        </p:txBody>
      </p:sp>
      <p:sp>
        <p:nvSpPr>
          <p:cNvPr id="37" name="テキスト ボックス 36">
            <a:extLst>
              <a:ext uri="{FF2B5EF4-FFF2-40B4-BE49-F238E27FC236}">
                <a16:creationId xmlns:a16="http://schemas.microsoft.com/office/drawing/2014/main" id="{B61E889B-A5BC-3B07-2ABE-1D4F9C73D9EB}"/>
              </a:ext>
            </a:extLst>
          </p:cNvPr>
          <p:cNvSpPr txBox="1"/>
          <p:nvPr/>
        </p:nvSpPr>
        <p:spPr>
          <a:xfrm>
            <a:off x="91199" y="6311585"/>
            <a:ext cx="3055645" cy="276999"/>
          </a:xfrm>
          <a:prstGeom prst="rect">
            <a:avLst/>
          </a:prstGeom>
          <a:noFill/>
        </p:spPr>
        <p:txBody>
          <a:bodyPr wrap="none" rtlCol="0">
            <a:spAutoFit/>
          </a:bodyPr>
          <a:lstStyle/>
          <a:p>
            <a:pPr algn="ctr"/>
            <a:r>
              <a:rPr kumimoji="1" lang="ja-JP" altLang="en-US" sz="1200" b="1" dirty="0">
                <a:latin typeface="BIZ UDPゴシック" panose="020B0400000000000000" pitchFamily="50" charset="-128"/>
                <a:ea typeface="BIZ UDPゴシック" panose="020B0400000000000000" pitchFamily="50" charset="-128"/>
              </a:rPr>
              <a:t>＜小川町立小中学校の再編スケジュール＞</a:t>
            </a:r>
          </a:p>
        </p:txBody>
      </p:sp>
      <p:sp>
        <p:nvSpPr>
          <p:cNvPr id="38" name="テキスト ボックス 37">
            <a:extLst>
              <a:ext uri="{FF2B5EF4-FFF2-40B4-BE49-F238E27FC236}">
                <a16:creationId xmlns:a16="http://schemas.microsoft.com/office/drawing/2014/main" id="{731C4D94-174F-927D-A011-D202E179FD67}"/>
              </a:ext>
            </a:extLst>
          </p:cNvPr>
          <p:cNvSpPr txBox="1"/>
          <p:nvPr/>
        </p:nvSpPr>
        <p:spPr>
          <a:xfrm>
            <a:off x="216572" y="403072"/>
            <a:ext cx="6555000" cy="461665"/>
          </a:xfrm>
          <a:prstGeom prst="rect">
            <a:avLst/>
          </a:prstGeom>
          <a:noFill/>
        </p:spPr>
        <p:txBody>
          <a:bodyPr wrap="none" rtlCol="0">
            <a:spAutoFit/>
          </a:bodyPr>
          <a:lstStyle/>
          <a:p>
            <a:r>
              <a:rPr kumimoji="1" lang="ja-JP" altLang="en-US" sz="2400" b="1" dirty="0">
                <a:latin typeface="BIZ UDPゴシック" panose="020B0400000000000000" pitchFamily="50" charset="-128"/>
                <a:ea typeface="BIZ UDPゴシック" panose="020B0400000000000000" pitchFamily="50" charset="-128"/>
              </a:rPr>
              <a:t>町立小中学校の長期の再編計画が決定しました</a:t>
            </a:r>
            <a:endParaRPr kumimoji="1" lang="en-US" altLang="ja-JP" sz="2400" b="1" dirty="0">
              <a:latin typeface="BIZ UDPゴシック" panose="020B0400000000000000" pitchFamily="50" charset="-128"/>
              <a:ea typeface="BIZ UDPゴシック" panose="020B0400000000000000" pitchFamily="50" charset="-128"/>
            </a:endParaRPr>
          </a:p>
        </p:txBody>
      </p:sp>
      <p:pic>
        <p:nvPicPr>
          <p:cNvPr id="40" name="図 39">
            <a:extLst>
              <a:ext uri="{FF2B5EF4-FFF2-40B4-BE49-F238E27FC236}">
                <a16:creationId xmlns:a16="http://schemas.microsoft.com/office/drawing/2014/main" id="{EBBDCD38-27F8-0A5D-46C0-CF401983A0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7859" y="1851765"/>
            <a:ext cx="3085814" cy="2865015"/>
          </a:xfrm>
          <a:prstGeom prst="rect">
            <a:avLst/>
          </a:prstGeom>
        </p:spPr>
      </p:pic>
      <p:pic>
        <p:nvPicPr>
          <p:cNvPr id="41" name="図 40">
            <a:extLst>
              <a:ext uri="{FF2B5EF4-FFF2-40B4-BE49-F238E27FC236}">
                <a16:creationId xmlns:a16="http://schemas.microsoft.com/office/drawing/2014/main" id="{19648692-63CD-0419-2421-660D774018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6395" y="1858340"/>
            <a:ext cx="3042732" cy="2886556"/>
          </a:xfrm>
          <a:prstGeom prst="rect">
            <a:avLst/>
          </a:prstGeom>
        </p:spPr>
      </p:pic>
      <p:sp>
        <p:nvSpPr>
          <p:cNvPr id="49" name="テキスト ボックス 48">
            <a:extLst>
              <a:ext uri="{FF2B5EF4-FFF2-40B4-BE49-F238E27FC236}">
                <a16:creationId xmlns:a16="http://schemas.microsoft.com/office/drawing/2014/main" id="{B14BAEC0-B4F1-0176-D556-F1FE831712CF}"/>
              </a:ext>
            </a:extLst>
          </p:cNvPr>
          <p:cNvSpPr txBox="1"/>
          <p:nvPr/>
        </p:nvSpPr>
        <p:spPr>
          <a:xfrm>
            <a:off x="6831060" y="57939"/>
            <a:ext cx="5921426" cy="949299"/>
          </a:xfrm>
          <a:prstGeom prst="rect">
            <a:avLst/>
          </a:prstGeom>
          <a:noFill/>
        </p:spPr>
        <p:txBody>
          <a:bodyPr wrap="square" rtlCol="0">
            <a:spAutoFit/>
          </a:bodyPr>
          <a:lstStyle/>
          <a:p>
            <a:pPr>
              <a:lnSpc>
                <a:spcPct val="120000"/>
              </a:lnSpc>
            </a:pPr>
            <a:r>
              <a:rPr kumimoji="1" lang="ja-JP" altLang="en-US" sz="1200" dirty="0">
                <a:latin typeface="HG丸ｺﾞｼｯｸM-PRO" panose="020F0600000000000000" pitchFamily="50" charset="-128"/>
                <a:ea typeface="HG丸ｺﾞｼｯｸM-PRO" panose="020F0600000000000000" pitchFamily="50" charset="-128"/>
              </a:rPr>
              <a:t>　令和</a:t>
            </a:r>
            <a:r>
              <a:rPr kumimoji="1" lang="en-US" altLang="ja-JP" sz="1200" dirty="0">
                <a:latin typeface="HG丸ｺﾞｼｯｸM-PRO" panose="020F0600000000000000" pitchFamily="50" charset="-128"/>
                <a:ea typeface="HG丸ｺﾞｼｯｸM-PRO" panose="020F0600000000000000" pitchFamily="50" charset="-128"/>
              </a:rPr>
              <a:t>5</a:t>
            </a:r>
            <a:r>
              <a:rPr kumimoji="1" lang="ja-JP" altLang="en-US" sz="1200" dirty="0">
                <a:latin typeface="HG丸ｺﾞｼｯｸM-PRO" panose="020F0600000000000000" pitchFamily="50" charset="-128"/>
                <a:ea typeface="HG丸ｺﾞｼｯｸM-PRO" panose="020F0600000000000000" pitchFamily="50" charset="-128"/>
              </a:rPr>
              <a:t>年</a:t>
            </a:r>
            <a:r>
              <a:rPr kumimoji="1" lang="en-US" altLang="ja-JP" sz="1200" dirty="0">
                <a:latin typeface="HG丸ｺﾞｼｯｸM-PRO" panose="020F0600000000000000" pitchFamily="50" charset="-128"/>
                <a:ea typeface="HG丸ｺﾞｼｯｸM-PRO" panose="020F0600000000000000" pitchFamily="50" charset="-128"/>
              </a:rPr>
              <a:t>2</a:t>
            </a:r>
            <a:r>
              <a:rPr kumimoji="1" lang="ja-JP" altLang="en-US" sz="1200" dirty="0">
                <a:latin typeface="HG丸ｺﾞｼｯｸM-PRO" panose="020F0600000000000000" pitchFamily="50" charset="-128"/>
                <a:ea typeface="HG丸ｺﾞｼｯｸM-PRO" panose="020F0600000000000000" pitchFamily="50" charset="-128"/>
              </a:rPr>
              <a:t>月、小川町立小中学校再編計画（長期計画）が策定されました。</a:t>
            </a:r>
            <a:endParaRPr kumimoji="1" lang="en-US" altLang="ja-JP" sz="1200" dirty="0">
              <a:latin typeface="HG丸ｺﾞｼｯｸM-PRO" panose="020F0600000000000000" pitchFamily="50" charset="-128"/>
              <a:ea typeface="HG丸ｺﾞｼｯｸM-PRO" panose="020F0600000000000000" pitchFamily="50" charset="-128"/>
            </a:endParaRPr>
          </a:p>
          <a:p>
            <a:pPr>
              <a:lnSpc>
                <a:spcPct val="120000"/>
              </a:lnSpc>
            </a:pPr>
            <a:r>
              <a:rPr kumimoji="1" lang="ja-JP" altLang="en-US" sz="1200" dirty="0">
                <a:latin typeface="HG丸ｺﾞｼｯｸM-PRO" panose="020F0600000000000000" pitchFamily="50" charset="-128"/>
                <a:ea typeface="HG丸ｺﾞｼｯｸM-PRO" panose="020F0600000000000000" pitchFamily="50" charset="-128"/>
              </a:rPr>
              <a:t>　令和</a:t>
            </a:r>
            <a:r>
              <a:rPr kumimoji="1" lang="en-US" altLang="ja-JP" sz="1200" dirty="0">
                <a:latin typeface="HG丸ｺﾞｼｯｸM-PRO" panose="020F0600000000000000" pitchFamily="50" charset="-128"/>
                <a:ea typeface="HG丸ｺﾞｼｯｸM-PRO" panose="020F0600000000000000" pitchFamily="50" charset="-128"/>
              </a:rPr>
              <a:t>5</a:t>
            </a:r>
            <a:r>
              <a:rPr kumimoji="1" lang="ja-JP" altLang="en-US" sz="1200" dirty="0">
                <a:latin typeface="HG丸ｺﾞｼｯｸM-PRO" panose="020F0600000000000000" pitchFamily="50" charset="-128"/>
                <a:ea typeface="HG丸ｺﾞｼｯｸM-PRO" panose="020F0600000000000000" pitchFamily="50" charset="-128"/>
              </a:rPr>
              <a:t>年第</a:t>
            </a:r>
            <a:r>
              <a:rPr kumimoji="1" lang="en-US" altLang="ja-JP" sz="1200" dirty="0">
                <a:latin typeface="HG丸ｺﾞｼｯｸM-PRO" panose="020F0600000000000000" pitchFamily="50" charset="-128"/>
                <a:ea typeface="HG丸ｺﾞｼｯｸM-PRO" panose="020F0600000000000000" pitchFamily="50" charset="-128"/>
              </a:rPr>
              <a:t>1</a:t>
            </a:r>
            <a:r>
              <a:rPr kumimoji="1" lang="ja-JP" altLang="en-US" sz="1200" dirty="0">
                <a:latin typeface="HG丸ｺﾞｼｯｸM-PRO" panose="020F0600000000000000" pitchFamily="50" charset="-128"/>
                <a:ea typeface="HG丸ｺﾞｼｯｸM-PRO" panose="020F0600000000000000" pitchFamily="50" charset="-128"/>
              </a:rPr>
              <a:t>回小川町議会定例会において、「小川町立小学校・中学校設置及び管理に関する条例の一部を改正する条例」が可決されました。</a:t>
            </a:r>
            <a:endParaRPr kumimoji="1" lang="en-US" altLang="ja-JP" sz="1200" dirty="0">
              <a:latin typeface="HG丸ｺﾞｼｯｸM-PRO" panose="020F0600000000000000" pitchFamily="50" charset="-128"/>
              <a:ea typeface="HG丸ｺﾞｼｯｸM-PRO" panose="020F0600000000000000" pitchFamily="50" charset="-128"/>
            </a:endParaRPr>
          </a:p>
          <a:p>
            <a:pPr>
              <a:lnSpc>
                <a:spcPct val="120000"/>
              </a:lnSpc>
            </a:pPr>
            <a:r>
              <a:rPr kumimoji="1" lang="ja-JP" altLang="en-US" sz="1200" dirty="0">
                <a:latin typeface="HG丸ｺﾞｼｯｸM-PRO" panose="020F0600000000000000" pitchFamily="50" charset="-128"/>
                <a:ea typeface="HG丸ｺﾞｼｯｸM-PRO" panose="020F0600000000000000" pitchFamily="50" charset="-128"/>
              </a:rPr>
              <a:t>　今後、町・町教育委員会は、計画に基づき具体的な統合準備を進めてまいります。</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43" name="テキスト ボックス 42">
            <a:extLst>
              <a:ext uri="{FF2B5EF4-FFF2-40B4-BE49-F238E27FC236}">
                <a16:creationId xmlns:a16="http://schemas.microsoft.com/office/drawing/2014/main" id="{45326F87-5FE5-B099-8716-F12E2883C2AF}"/>
              </a:ext>
            </a:extLst>
          </p:cNvPr>
          <p:cNvSpPr txBox="1"/>
          <p:nvPr/>
        </p:nvSpPr>
        <p:spPr>
          <a:xfrm>
            <a:off x="4349197" y="1263506"/>
            <a:ext cx="819455" cy="276999"/>
          </a:xfrm>
          <a:prstGeom prst="rect">
            <a:avLst/>
          </a:prstGeom>
          <a:noFill/>
        </p:spPr>
        <p:txBody>
          <a:bodyPr wrap="none" rtlCol="0">
            <a:spAutoFit/>
          </a:bodyPr>
          <a:lstStyle/>
          <a:p>
            <a:pPr marL="171450" indent="-171450">
              <a:buFont typeface="Wingdings" panose="05000000000000000000" pitchFamily="2" charset="2"/>
              <a:buChar char="l"/>
            </a:pPr>
            <a:r>
              <a:rPr kumimoji="1" lang="ja-JP" altLang="en-US" sz="1200" b="1" dirty="0">
                <a:latin typeface="BIZ UDPゴシック" panose="020B0400000000000000" pitchFamily="50" charset="-128"/>
                <a:ea typeface="BIZ UDPゴシック" panose="020B0400000000000000" pitchFamily="50" charset="-128"/>
              </a:rPr>
              <a:t>小学校</a:t>
            </a:r>
          </a:p>
        </p:txBody>
      </p:sp>
      <p:sp>
        <p:nvSpPr>
          <p:cNvPr id="44" name="テキスト ボックス 43">
            <a:extLst>
              <a:ext uri="{FF2B5EF4-FFF2-40B4-BE49-F238E27FC236}">
                <a16:creationId xmlns:a16="http://schemas.microsoft.com/office/drawing/2014/main" id="{8E5F5ED1-BDA2-DC73-7CA7-3F08898C3C67}"/>
              </a:ext>
            </a:extLst>
          </p:cNvPr>
          <p:cNvSpPr txBox="1"/>
          <p:nvPr/>
        </p:nvSpPr>
        <p:spPr>
          <a:xfrm>
            <a:off x="7632950" y="1263506"/>
            <a:ext cx="819455" cy="276999"/>
          </a:xfrm>
          <a:prstGeom prst="rect">
            <a:avLst/>
          </a:prstGeom>
          <a:noFill/>
        </p:spPr>
        <p:txBody>
          <a:bodyPr wrap="none" rtlCol="0">
            <a:spAutoFit/>
          </a:bodyPr>
          <a:lstStyle/>
          <a:p>
            <a:pPr marL="171450" indent="-171450">
              <a:buFont typeface="Wingdings" panose="05000000000000000000" pitchFamily="2" charset="2"/>
              <a:buChar char="l"/>
            </a:pPr>
            <a:r>
              <a:rPr kumimoji="1" lang="ja-JP" altLang="en-US" sz="1200" b="1" dirty="0">
                <a:latin typeface="BIZ UDPゴシック" panose="020B0400000000000000" pitchFamily="50" charset="-128"/>
                <a:ea typeface="BIZ UDPゴシック" panose="020B0400000000000000" pitchFamily="50" charset="-128"/>
              </a:rPr>
              <a:t>中学校</a:t>
            </a:r>
          </a:p>
        </p:txBody>
      </p:sp>
      <p:sp>
        <p:nvSpPr>
          <p:cNvPr id="47" name="正方形/長方形 46">
            <a:extLst>
              <a:ext uri="{FF2B5EF4-FFF2-40B4-BE49-F238E27FC236}">
                <a16:creationId xmlns:a16="http://schemas.microsoft.com/office/drawing/2014/main" id="{BB9A86D0-E6A8-0FCD-5111-EC2DCDDF6185}"/>
              </a:ext>
            </a:extLst>
          </p:cNvPr>
          <p:cNvSpPr/>
          <p:nvPr/>
        </p:nvSpPr>
        <p:spPr>
          <a:xfrm>
            <a:off x="9928565" y="1759945"/>
            <a:ext cx="2675812" cy="66790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① 令和</a:t>
            </a:r>
            <a:r>
              <a:rPr kumimoji="1" lang="en-US" altLang="ja-JP" sz="1100" b="1" u="sng" dirty="0">
                <a:solidFill>
                  <a:schemeClr val="tx1"/>
                </a:solidFill>
                <a:latin typeface="BIZ UDPゴシック" panose="020B0400000000000000" pitchFamily="50" charset="-128"/>
                <a:ea typeface="BIZ UDPゴシック" panose="020B0400000000000000" pitchFamily="50" charset="-128"/>
              </a:rPr>
              <a:t>7</a:t>
            </a:r>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年度</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西中学校</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と</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欅台中学校</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を統合し、</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欅台中学校の位置に新設校を設置</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u="sng" dirty="0">
                <a:solidFill>
                  <a:schemeClr val="tx1"/>
                </a:solidFill>
                <a:latin typeface="HG丸ｺﾞｼｯｸM-PRO" panose="020F0600000000000000" pitchFamily="50" charset="-128"/>
                <a:ea typeface="HG丸ｺﾞｼｯｸM-PRO" panose="020F0600000000000000" pitchFamily="50" charset="-128"/>
              </a:rPr>
              <a:t>　　</a:t>
            </a:r>
          </a:p>
        </p:txBody>
      </p:sp>
      <p:sp>
        <p:nvSpPr>
          <p:cNvPr id="51" name="正方形/長方形 50">
            <a:extLst>
              <a:ext uri="{FF2B5EF4-FFF2-40B4-BE49-F238E27FC236}">
                <a16:creationId xmlns:a16="http://schemas.microsoft.com/office/drawing/2014/main" id="{51C4036E-CE75-5BFD-92EB-C76117CCA969}"/>
              </a:ext>
            </a:extLst>
          </p:cNvPr>
          <p:cNvSpPr/>
          <p:nvPr/>
        </p:nvSpPr>
        <p:spPr>
          <a:xfrm>
            <a:off x="236554" y="1759945"/>
            <a:ext cx="2727625" cy="66790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② 令和</a:t>
            </a:r>
            <a:r>
              <a:rPr kumimoji="1" lang="en-US" altLang="ja-JP" sz="1100" b="1" u="sng" dirty="0">
                <a:solidFill>
                  <a:schemeClr val="tx1"/>
                </a:solidFill>
                <a:latin typeface="BIZ UDPゴシック" panose="020B0400000000000000" pitchFamily="50" charset="-128"/>
                <a:ea typeface="BIZ UDPゴシック" panose="020B0400000000000000" pitchFamily="50" charset="-128"/>
              </a:rPr>
              <a:t>9</a:t>
            </a:r>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年度</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竹沢小学校</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と</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大河小学校</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を統合し、</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西中学校の位置に新設校を設置</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u="sng" dirty="0">
                <a:solidFill>
                  <a:schemeClr val="tx1"/>
                </a:solidFill>
                <a:latin typeface="HG丸ｺﾞｼｯｸM-PRO" panose="020F0600000000000000" pitchFamily="50" charset="-128"/>
                <a:ea typeface="HG丸ｺﾞｼｯｸM-PRO" panose="020F0600000000000000" pitchFamily="50" charset="-128"/>
              </a:rPr>
              <a:t>　　</a:t>
            </a:r>
          </a:p>
        </p:txBody>
      </p:sp>
      <p:sp>
        <p:nvSpPr>
          <p:cNvPr id="52" name="正方形/長方形 51">
            <a:extLst>
              <a:ext uri="{FF2B5EF4-FFF2-40B4-BE49-F238E27FC236}">
                <a16:creationId xmlns:a16="http://schemas.microsoft.com/office/drawing/2014/main" id="{5537CCED-EEE7-84DD-4496-6AF44BB214A7}"/>
              </a:ext>
            </a:extLst>
          </p:cNvPr>
          <p:cNvSpPr/>
          <p:nvPr/>
        </p:nvSpPr>
        <p:spPr>
          <a:xfrm>
            <a:off x="9928565" y="2680833"/>
            <a:ext cx="2675812" cy="66790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⑤ 令和</a:t>
            </a:r>
            <a:r>
              <a:rPr kumimoji="1" lang="en-US" altLang="ja-JP" sz="1100" b="1" u="sng" dirty="0">
                <a:solidFill>
                  <a:schemeClr val="tx1"/>
                </a:solidFill>
                <a:latin typeface="BIZ UDPゴシック" panose="020B0400000000000000" pitchFamily="50" charset="-128"/>
                <a:ea typeface="BIZ UDPゴシック" panose="020B0400000000000000" pitchFamily="50" charset="-128"/>
              </a:rPr>
              <a:t>12</a:t>
            </a:r>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年度</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東中学校</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を欅台中学校の位置の</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新設校に統合</a:t>
            </a:r>
            <a:r>
              <a:rPr kumimoji="1" lang="ja-JP" altLang="en-US" sz="1100" u="sng" dirty="0">
                <a:solidFill>
                  <a:schemeClr val="tx1"/>
                </a:solidFill>
                <a:latin typeface="HG丸ｺﾞｼｯｸM-PRO" panose="020F0600000000000000" pitchFamily="50" charset="-128"/>
                <a:ea typeface="HG丸ｺﾞｼｯｸM-PRO" panose="020F0600000000000000" pitchFamily="50" charset="-128"/>
              </a:rPr>
              <a:t>　　</a:t>
            </a:r>
          </a:p>
        </p:txBody>
      </p:sp>
      <p:sp>
        <p:nvSpPr>
          <p:cNvPr id="53" name="正方形/長方形 52">
            <a:extLst>
              <a:ext uri="{FF2B5EF4-FFF2-40B4-BE49-F238E27FC236}">
                <a16:creationId xmlns:a16="http://schemas.microsoft.com/office/drawing/2014/main" id="{5186B249-97F0-BF44-3272-15574F70BB33}"/>
              </a:ext>
            </a:extLst>
          </p:cNvPr>
          <p:cNvSpPr/>
          <p:nvPr/>
        </p:nvSpPr>
        <p:spPr>
          <a:xfrm>
            <a:off x="236554" y="2680833"/>
            <a:ext cx="2727625" cy="66790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④ 令和</a:t>
            </a:r>
            <a:r>
              <a:rPr kumimoji="1" lang="en-US" altLang="ja-JP" sz="1100" b="1" u="sng" dirty="0">
                <a:solidFill>
                  <a:schemeClr val="tx1"/>
                </a:solidFill>
                <a:latin typeface="BIZ UDPゴシック" panose="020B0400000000000000" pitchFamily="50" charset="-128"/>
                <a:ea typeface="BIZ UDPゴシック" panose="020B0400000000000000" pitchFamily="50" charset="-128"/>
              </a:rPr>
              <a:t>11</a:t>
            </a:r>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年度</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みどりが丘小学校</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を西中学校の</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位置の新設校に統合</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4" name="正方形/長方形 53">
            <a:extLst>
              <a:ext uri="{FF2B5EF4-FFF2-40B4-BE49-F238E27FC236}">
                <a16:creationId xmlns:a16="http://schemas.microsoft.com/office/drawing/2014/main" id="{9848DC77-549F-D00B-FD6C-699DE7A6DFAC}"/>
              </a:ext>
            </a:extLst>
          </p:cNvPr>
          <p:cNvSpPr/>
          <p:nvPr/>
        </p:nvSpPr>
        <p:spPr>
          <a:xfrm>
            <a:off x="236554" y="3595455"/>
            <a:ext cx="2727625" cy="85588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③ 令和</a:t>
            </a:r>
            <a:r>
              <a:rPr kumimoji="1" lang="en-US" altLang="ja-JP" sz="1100" b="1" u="sng" dirty="0">
                <a:solidFill>
                  <a:schemeClr val="tx1"/>
                </a:solidFill>
                <a:latin typeface="BIZ UDPゴシック" panose="020B0400000000000000" pitchFamily="50" charset="-128"/>
                <a:ea typeface="BIZ UDPゴシック" panose="020B0400000000000000" pitchFamily="50" charset="-128"/>
              </a:rPr>
              <a:t>11</a:t>
            </a:r>
            <a:r>
              <a:rPr kumimoji="1" lang="ja-JP" altLang="en-US" sz="1100" b="1" u="sng" dirty="0">
                <a:solidFill>
                  <a:schemeClr val="tx1"/>
                </a:solidFill>
                <a:latin typeface="BIZ UDPゴシック" panose="020B0400000000000000" pitchFamily="50" charset="-128"/>
                <a:ea typeface="BIZ UDPゴシック" panose="020B0400000000000000" pitchFamily="50" charset="-128"/>
              </a:rPr>
              <a:t>年度</a:t>
            </a:r>
            <a:endParaRPr kumimoji="1" lang="en-US" altLang="ja-JP" sz="1100" b="1" u="sng"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八和田小学校</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と</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小川小学校</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を統合</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し、小川小学校の位置に新設校を</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設置</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55" name="直線コネクタ 54">
            <a:extLst>
              <a:ext uri="{FF2B5EF4-FFF2-40B4-BE49-F238E27FC236}">
                <a16:creationId xmlns:a16="http://schemas.microsoft.com/office/drawing/2014/main" id="{C9FAADCA-9884-AC96-037F-BAC813548DE4}"/>
              </a:ext>
            </a:extLst>
          </p:cNvPr>
          <p:cNvCxnSpPr/>
          <p:nvPr/>
        </p:nvCxnSpPr>
        <p:spPr>
          <a:xfrm>
            <a:off x="3903814" y="1542225"/>
            <a:ext cx="1808304"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44DE551E-165D-A91A-9C4E-34F189AB52A5}"/>
              </a:ext>
            </a:extLst>
          </p:cNvPr>
          <p:cNvCxnSpPr/>
          <p:nvPr/>
        </p:nvCxnSpPr>
        <p:spPr>
          <a:xfrm>
            <a:off x="7256614" y="1542225"/>
            <a:ext cx="1808304"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B3BC7C96-BFF7-1364-0740-5F446F332410}"/>
              </a:ext>
            </a:extLst>
          </p:cNvPr>
          <p:cNvSpPr txBox="1"/>
          <p:nvPr/>
        </p:nvSpPr>
        <p:spPr>
          <a:xfrm>
            <a:off x="3803664" y="2581349"/>
            <a:ext cx="411623" cy="84638"/>
          </a:xfrm>
          <a:prstGeom prst="rect">
            <a:avLst/>
          </a:prstGeom>
          <a:solidFill>
            <a:schemeClr val="tx1">
              <a:lumMod val="85000"/>
              <a:lumOff val="15000"/>
            </a:schemeClr>
          </a:solidFill>
          <a:ln>
            <a:noFill/>
          </a:ln>
        </p:spPr>
        <p:txBody>
          <a:bodyPr wrap="square" lIns="0" tIns="0" rIns="0" bIns="0" rtlCol="0">
            <a:spAutoFit/>
          </a:bodyPr>
          <a:lstStyle/>
          <a:p>
            <a:pPr algn="ctr"/>
            <a:r>
              <a:rPr kumimoji="1" lang="ja-JP" altLang="en-US" sz="500" b="1" dirty="0">
                <a:solidFill>
                  <a:schemeClr val="bg1"/>
                </a:solidFill>
                <a:latin typeface="BIZ UDPゴシック" panose="020B0400000000000000" pitchFamily="50" charset="-128"/>
                <a:ea typeface="BIZ UDPゴシック" panose="020B0400000000000000" pitchFamily="50" charset="-128"/>
              </a:rPr>
              <a:t>竹沢小学校</a:t>
            </a:r>
            <a:endParaRPr kumimoji="1" lang="ja-JP" altLang="en-US" sz="800" b="1" dirty="0">
              <a:solidFill>
                <a:schemeClr val="bg1"/>
              </a:solidFill>
              <a:latin typeface="BIZ UDPゴシック" panose="020B0400000000000000" pitchFamily="50" charset="-128"/>
              <a:ea typeface="BIZ UDPゴシック" panose="020B0400000000000000" pitchFamily="50" charset="-128"/>
            </a:endParaRPr>
          </a:p>
        </p:txBody>
      </p:sp>
      <p:sp>
        <p:nvSpPr>
          <p:cNvPr id="59" name="テキスト ボックス 58">
            <a:extLst>
              <a:ext uri="{FF2B5EF4-FFF2-40B4-BE49-F238E27FC236}">
                <a16:creationId xmlns:a16="http://schemas.microsoft.com/office/drawing/2014/main" id="{14315D28-E490-6591-B1B3-311167A63CBF}"/>
              </a:ext>
            </a:extLst>
          </p:cNvPr>
          <p:cNvSpPr txBox="1"/>
          <p:nvPr/>
        </p:nvSpPr>
        <p:spPr>
          <a:xfrm>
            <a:off x="5096575" y="2504495"/>
            <a:ext cx="452785" cy="84638"/>
          </a:xfrm>
          <a:prstGeom prst="rect">
            <a:avLst/>
          </a:prstGeom>
          <a:solidFill>
            <a:schemeClr val="tx1">
              <a:lumMod val="85000"/>
              <a:lumOff val="15000"/>
            </a:schemeClr>
          </a:solidFill>
          <a:ln>
            <a:noFill/>
          </a:ln>
        </p:spPr>
        <p:txBody>
          <a:bodyPr wrap="square" lIns="0" tIns="0" rIns="0" bIns="0" rtlCol="0">
            <a:spAutoFit/>
          </a:bodyPr>
          <a:lstStyle/>
          <a:p>
            <a:pPr algn="ctr"/>
            <a:r>
              <a:rPr kumimoji="1" lang="ja-JP" altLang="en-US" sz="500" b="1" dirty="0">
                <a:solidFill>
                  <a:schemeClr val="bg1"/>
                </a:solidFill>
                <a:latin typeface="BIZ UDPゴシック" panose="020B0400000000000000" pitchFamily="50" charset="-128"/>
                <a:ea typeface="BIZ UDPゴシック" panose="020B0400000000000000" pitchFamily="50" charset="-128"/>
              </a:rPr>
              <a:t>八和田小学校</a:t>
            </a:r>
            <a:endParaRPr kumimoji="1" lang="ja-JP" altLang="en-US" sz="800" b="1" dirty="0">
              <a:solidFill>
                <a:schemeClr val="bg1"/>
              </a:solidFill>
              <a:latin typeface="BIZ UDPゴシック" panose="020B0400000000000000" pitchFamily="50" charset="-128"/>
              <a:ea typeface="BIZ UDPゴシック" panose="020B0400000000000000" pitchFamily="50" charset="-128"/>
            </a:endParaRPr>
          </a:p>
        </p:txBody>
      </p:sp>
      <p:sp>
        <p:nvSpPr>
          <p:cNvPr id="60" name="テキスト ボックス 59">
            <a:extLst>
              <a:ext uri="{FF2B5EF4-FFF2-40B4-BE49-F238E27FC236}">
                <a16:creationId xmlns:a16="http://schemas.microsoft.com/office/drawing/2014/main" id="{56BD2B2F-D330-84E8-F076-4A3DDC752D60}"/>
              </a:ext>
            </a:extLst>
          </p:cNvPr>
          <p:cNvSpPr txBox="1"/>
          <p:nvPr/>
        </p:nvSpPr>
        <p:spPr>
          <a:xfrm>
            <a:off x="4426764" y="2597224"/>
            <a:ext cx="508501" cy="86400"/>
          </a:xfrm>
          <a:prstGeom prst="rect">
            <a:avLst/>
          </a:prstGeom>
          <a:solidFill>
            <a:schemeClr val="tx1">
              <a:lumMod val="85000"/>
              <a:lumOff val="15000"/>
            </a:schemeClr>
          </a:solidFill>
          <a:ln>
            <a:noFill/>
          </a:ln>
        </p:spPr>
        <p:txBody>
          <a:bodyPr wrap="square" lIns="0" tIns="0" rIns="0" bIns="0" rtlCol="0">
            <a:spAutoFit/>
          </a:bodyPr>
          <a:lstStyle/>
          <a:p>
            <a:pPr algn="ctr"/>
            <a:r>
              <a:rPr kumimoji="1" lang="ja-JP" altLang="en-US" sz="500" b="1" dirty="0">
                <a:solidFill>
                  <a:schemeClr val="bg1"/>
                </a:solidFill>
                <a:latin typeface="BIZ UDPゴシック" panose="020B0400000000000000" pitchFamily="50" charset="-128"/>
                <a:ea typeface="BIZ UDPゴシック" panose="020B0400000000000000" pitchFamily="50" charset="-128"/>
              </a:rPr>
              <a:t>みどりが丘小学校</a:t>
            </a:r>
            <a:endParaRPr kumimoji="1" lang="ja-JP" altLang="en-US" sz="800" b="1" dirty="0">
              <a:solidFill>
                <a:schemeClr val="bg1"/>
              </a:solidFill>
              <a:latin typeface="BIZ UDPゴシック" panose="020B0400000000000000" pitchFamily="50" charset="-128"/>
              <a:ea typeface="BIZ UDPゴシック" panose="020B0400000000000000" pitchFamily="50" charset="-128"/>
            </a:endParaRPr>
          </a:p>
        </p:txBody>
      </p:sp>
      <p:sp>
        <p:nvSpPr>
          <p:cNvPr id="61" name="テキスト ボックス 60">
            <a:extLst>
              <a:ext uri="{FF2B5EF4-FFF2-40B4-BE49-F238E27FC236}">
                <a16:creationId xmlns:a16="http://schemas.microsoft.com/office/drawing/2014/main" id="{C85B72FA-ADA5-19AD-9913-8C3E0DCC6A99}"/>
              </a:ext>
            </a:extLst>
          </p:cNvPr>
          <p:cNvSpPr txBox="1"/>
          <p:nvPr/>
        </p:nvSpPr>
        <p:spPr>
          <a:xfrm>
            <a:off x="4324299" y="3351909"/>
            <a:ext cx="411623" cy="76944"/>
          </a:xfrm>
          <a:prstGeom prst="rect">
            <a:avLst/>
          </a:prstGeom>
          <a:solidFill>
            <a:schemeClr val="tx1">
              <a:lumMod val="85000"/>
              <a:lumOff val="15000"/>
            </a:schemeClr>
          </a:solidFill>
          <a:ln>
            <a:noFill/>
          </a:ln>
        </p:spPr>
        <p:txBody>
          <a:bodyPr wrap="square" lIns="0" tIns="0" rIns="0" bIns="0" rtlCol="0">
            <a:spAutoFit/>
          </a:bodyPr>
          <a:lstStyle/>
          <a:p>
            <a:pPr algn="ctr"/>
            <a:r>
              <a:rPr kumimoji="1" lang="ja-JP" altLang="en-US" sz="500" b="1" dirty="0">
                <a:solidFill>
                  <a:schemeClr val="bg1"/>
                </a:solidFill>
                <a:latin typeface="BIZ UDPゴシック" panose="020B0400000000000000" pitchFamily="50" charset="-128"/>
                <a:ea typeface="BIZ UDPゴシック" panose="020B0400000000000000" pitchFamily="50" charset="-128"/>
              </a:rPr>
              <a:t>大河小学校</a:t>
            </a:r>
            <a:endParaRPr kumimoji="1" lang="ja-JP" altLang="en-US" sz="800" b="1" dirty="0">
              <a:solidFill>
                <a:schemeClr val="bg1"/>
              </a:solidFill>
              <a:latin typeface="BIZ UDPゴシック" panose="020B0400000000000000" pitchFamily="50" charset="-128"/>
              <a:ea typeface="BIZ UDPゴシック" panose="020B0400000000000000" pitchFamily="50" charset="-128"/>
            </a:endParaRPr>
          </a:p>
        </p:txBody>
      </p:sp>
      <p:sp>
        <p:nvSpPr>
          <p:cNvPr id="64" name="テキスト ボックス 63">
            <a:extLst>
              <a:ext uri="{FF2B5EF4-FFF2-40B4-BE49-F238E27FC236}">
                <a16:creationId xmlns:a16="http://schemas.microsoft.com/office/drawing/2014/main" id="{4BD3E211-66FA-9E6D-5EB4-0F0D9089247A}"/>
              </a:ext>
            </a:extLst>
          </p:cNvPr>
          <p:cNvSpPr txBox="1"/>
          <p:nvPr/>
        </p:nvSpPr>
        <p:spPr>
          <a:xfrm>
            <a:off x="4911344" y="3278884"/>
            <a:ext cx="411623" cy="76944"/>
          </a:xfrm>
          <a:prstGeom prst="rect">
            <a:avLst/>
          </a:prstGeom>
          <a:solidFill>
            <a:schemeClr val="tx1">
              <a:lumMod val="85000"/>
              <a:lumOff val="15000"/>
            </a:schemeClr>
          </a:solidFill>
          <a:ln>
            <a:noFill/>
          </a:ln>
        </p:spPr>
        <p:txBody>
          <a:bodyPr wrap="square" lIns="0" tIns="0" rIns="0" bIns="0" rtlCol="0">
            <a:spAutoFit/>
          </a:bodyPr>
          <a:lstStyle/>
          <a:p>
            <a:pPr algn="ctr"/>
            <a:r>
              <a:rPr kumimoji="1" lang="ja-JP" altLang="en-US" sz="500" b="1" dirty="0">
                <a:solidFill>
                  <a:schemeClr val="bg1"/>
                </a:solidFill>
                <a:latin typeface="BIZ UDPゴシック" panose="020B0400000000000000" pitchFamily="50" charset="-128"/>
                <a:ea typeface="BIZ UDPゴシック" panose="020B0400000000000000" pitchFamily="50" charset="-128"/>
              </a:rPr>
              <a:t>小川小学校</a:t>
            </a:r>
            <a:endParaRPr kumimoji="1" lang="ja-JP" altLang="en-US" sz="800" b="1" dirty="0">
              <a:solidFill>
                <a:schemeClr val="bg1"/>
              </a:solidFill>
              <a:latin typeface="BIZ UDPゴシック" panose="020B0400000000000000" pitchFamily="50" charset="-128"/>
              <a:ea typeface="BIZ UDPゴシック" panose="020B0400000000000000" pitchFamily="50" charset="-128"/>
            </a:endParaRPr>
          </a:p>
        </p:txBody>
      </p:sp>
      <p:sp>
        <p:nvSpPr>
          <p:cNvPr id="65" name="楕円 64">
            <a:extLst>
              <a:ext uri="{FF2B5EF4-FFF2-40B4-BE49-F238E27FC236}">
                <a16:creationId xmlns:a16="http://schemas.microsoft.com/office/drawing/2014/main" id="{86EABADC-7229-7A06-5C3F-0346E2DB4413}"/>
              </a:ext>
            </a:extLst>
          </p:cNvPr>
          <p:cNvSpPr/>
          <p:nvPr/>
        </p:nvSpPr>
        <p:spPr>
          <a:xfrm>
            <a:off x="5074489" y="3184393"/>
            <a:ext cx="84638" cy="8463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a:extLst>
              <a:ext uri="{FF2B5EF4-FFF2-40B4-BE49-F238E27FC236}">
                <a16:creationId xmlns:a16="http://schemas.microsoft.com/office/drawing/2014/main" id="{95AB2F0A-4E54-8830-1BD0-4A2088590D39}"/>
              </a:ext>
            </a:extLst>
          </p:cNvPr>
          <p:cNvSpPr/>
          <p:nvPr/>
        </p:nvSpPr>
        <p:spPr>
          <a:xfrm>
            <a:off x="4523352" y="3138283"/>
            <a:ext cx="84638" cy="8463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5554006B-EB25-A0FA-5380-144D6C7889E5}"/>
              </a:ext>
            </a:extLst>
          </p:cNvPr>
          <p:cNvSpPr txBox="1"/>
          <p:nvPr/>
        </p:nvSpPr>
        <p:spPr>
          <a:xfrm>
            <a:off x="8169024" y="2757106"/>
            <a:ext cx="411623" cy="76944"/>
          </a:xfrm>
          <a:prstGeom prst="rect">
            <a:avLst/>
          </a:prstGeom>
          <a:solidFill>
            <a:schemeClr val="tx1">
              <a:lumMod val="85000"/>
              <a:lumOff val="15000"/>
            </a:schemeClr>
          </a:solidFill>
          <a:ln>
            <a:noFill/>
          </a:ln>
        </p:spPr>
        <p:txBody>
          <a:bodyPr wrap="square" lIns="0" tIns="0" rIns="0" bIns="0" rtlCol="0">
            <a:spAutoFit/>
          </a:bodyPr>
          <a:lstStyle/>
          <a:p>
            <a:pPr algn="ctr"/>
            <a:r>
              <a:rPr kumimoji="1" lang="ja-JP" altLang="en-US" sz="500" b="1" dirty="0">
                <a:solidFill>
                  <a:schemeClr val="bg1"/>
                </a:solidFill>
                <a:latin typeface="BIZ UDPゴシック" panose="020B0400000000000000" pitchFamily="50" charset="-128"/>
                <a:ea typeface="BIZ UDPゴシック" panose="020B0400000000000000" pitchFamily="50" charset="-128"/>
              </a:rPr>
              <a:t>欅台中学校</a:t>
            </a:r>
            <a:endParaRPr kumimoji="1" lang="ja-JP" altLang="en-US" sz="800" b="1" dirty="0">
              <a:solidFill>
                <a:schemeClr val="bg1"/>
              </a:solidFill>
              <a:latin typeface="BIZ UDPゴシック" panose="020B0400000000000000" pitchFamily="50" charset="-128"/>
              <a:ea typeface="BIZ UDPゴシック" panose="020B0400000000000000" pitchFamily="50" charset="-128"/>
            </a:endParaRPr>
          </a:p>
        </p:txBody>
      </p:sp>
      <p:sp>
        <p:nvSpPr>
          <p:cNvPr id="69" name="テキスト ボックス 68">
            <a:extLst>
              <a:ext uri="{FF2B5EF4-FFF2-40B4-BE49-F238E27FC236}">
                <a16:creationId xmlns:a16="http://schemas.microsoft.com/office/drawing/2014/main" id="{C1BE4DD5-8314-7DEB-C4D9-1D8CAFB0622F}"/>
              </a:ext>
            </a:extLst>
          </p:cNvPr>
          <p:cNvSpPr txBox="1"/>
          <p:nvPr/>
        </p:nvSpPr>
        <p:spPr>
          <a:xfrm>
            <a:off x="7760243" y="3145977"/>
            <a:ext cx="340185" cy="76944"/>
          </a:xfrm>
          <a:prstGeom prst="rect">
            <a:avLst/>
          </a:prstGeom>
          <a:solidFill>
            <a:schemeClr val="tx1">
              <a:lumMod val="85000"/>
              <a:lumOff val="15000"/>
            </a:schemeClr>
          </a:solidFill>
          <a:ln>
            <a:noFill/>
          </a:ln>
        </p:spPr>
        <p:txBody>
          <a:bodyPr wrap="square" lIns="0" tIns="0" rIns="0" bIns="0" rtlCol="0">
            <a:spAutoFit/>
          </a:bodyPr>
          <a:lstStyle/>
          <a:p>
            <a:pPr algn="ctr"/>
            <a:r>
              <a:rPr kumimoji="1" lang="ja-JP" altLang="en-US" sz="500" b="1" dirty="0">
                <a:solidFill>
                  <a:schemeClr val="bg1"/>
                </a:solidFill>
                <a:latin typeface="BIZ UDPゴシック" panose="020B0400000000000000" pitchFamily="50" charset="-128"/>
                <a:ea typeface="BIZ UDPゴシック" panose="020B0400000000000000" pitchFamily="50" charset="-128"/>
              </a:rPr>
              <a:t>西中学校</a:t>
            </a:r>
            <a:endParaRPr kumimoji="1" lang="ja-JP" altLang="en-US" sz="800" b="1" dirty="0">
              <a:solidFill>
                <a:schemeClr val="bg1"/>
              </a:solidFill>
              <a:latin typeface="BIZ UDPゴシック" panose="020B0400000000000000" pitchFamily="50" charset="-128"/>
              <a:ea typeface="BIZ UDPゴシック" panose="020B0400000000000000" pitchFamily="50" charset="-128"/>
            </a:endParaRPr>
          </a:p>
        </p:txBody>
      </p:sp>
      <p:sp>
        <p:nvSpPr>
          <p:cNvPr id="70" name="テキスト ボックス 69">
            <a:extLst>
              <a:ext uri="{FF2B5EF4-FFF2-40B4-BE49-F238E27FC236}">
                <a16:creationId xmlns:a16="http://schemas.microsoft.com/office/drawing/2014/main" id="{12252F16-7FB9-E72F-6B8F-775AFAF9B660}"/>
              </a:ext>
            </a:extLst>
          </p:cNvPr>
          <p:cNvSpPr txBox="1"/>
          <p:nvPr/>
        </p:nvSpPr>
        <p:spPr>
          <a:xfrm>
            <a:off x="8749733" y="3199952"/>
            <a:ext cx="340185" cy="76944"/>
          </a:xfrm>
          <a:prstGeom prst="rect">
            <a:avLst/>
          </a:prstGeom>
          <a:solidFill>
            <a:schemeClr val="tx1">
              <a:lumMod val="85000"/>
              <a:lumOff val="15000"/>
            </a:schemeClr>
          </a:solidFill>
          <a:ln>
            <a:noFill/>
          </a:ln>
        </p:spPr>
        <p:txBody>
          <a:bodyPr wrap="square" lIns="0" tIns="0" rIns="0" bIns="0" rtlCol="0">
            <a:spAutoFit/>
          </a:bodyPr>
          <a:lstStyle/>
          <a:p>
            <a:pPr algn="ctr"/>
            <a:r>
              <a:rPr kumimoji="1" lang="ja-JP" altLang="en-US" sz="500" b="1" dirty="0">
                <a:solidFill>
                  <a:schemeClr val="bg1"/>
                </a:solidFill>
                <a:latin typeface="BIZ UDPゴシック" panose="020B0400000000000000" pitchFamily="50" charset="-128"/>
                <a:ea typeface="BIZ UDPゴシック" panose="020B0400000000000000" pitchFamily="50" charset="-128"/>
              </a:rPr>
              <a:t>東中学校</a:t>
            </a:r>
            <a:endParaRPr kumimoji="1" lang="ja-JP" altLang="en-US" sz="800" b="1" dirty="0">
              <a:solidFill>
                <a:schemeClr val="bg1"/>
              </a:solidFill>
              <a:latin typeface="BIZ UDPゴシック" panose="020B0400000000000000" pitchFamily="50" charset="-128"/>
              <a:ea typeface="BIZ UDPゴシック" panose="020B0400000000000000" pitchFamily="50" charset="-128"/>
            </a:endParaRPr>
          </a:p>
        </p:txBody>
      </p:sp>
      <p:sp>
        <p:nvSpPr>
          <p:cNvPr id="71" name="楕円 70">
            <a:extLst>
              <a:ext uri="{FF2B5EF4-FFF2-40B4-BE49-F238E27FC236}">
                <a16:creationId xmlns:a16="http://schemas.microsoft.com/office/drawing/2014/main" id="{0E608AB8-5660-492C-690C-C121FB73E2E3}"/>
              </a:ext>
            </a:extLst>
          </p:cNvPr>
          <p:cNvSpPr/>
          <p:nvPr/>
        </p:nvSpPr>
        <p:spPr>
          <a:xfrm>
            <a:off x="8410086" y="2846508"/>
            <a:ext cx="84638" cy="8463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a:extLst>
              <a:ext uri="{FF2B5EF4-FFF2-40B4-BE49-F238E27FC236}">
                <a16:creationId xmlns:a16="http://schemas.microsoft.com/office/drawing/2014/main" id="{7E791544-2958-E3C3-2B96-B2E9597234A7}"/>
              </a:ext>
            </a:extLst>
          </p:cNvPr>
          <p:cNvSpPr txBox="1"/>
          <p:nvPr/>
        </p:nvSpPr>
        <p:spPr>
          <a:xfrm>
            <a:off x="4374635" y="3038768"/>
            <a:ext cx="340185" cy="76944"/>
          </a:xfrm>
          <a:prstGeom prst="rect">
            <a:avLst/>
          </a:prstGeom>
          <a:solidFill>
            <a:schemeClr val="bg1"/>
          </a:solidFill>
          <a:ln w="6350">
            <a:solidFill>
              <a:srgbClr val="262626"/>
            </a:solidFill>
          </a:ln>
        </p:spPr>
        <p:txBody>
          <a:bodyPr wrap="square" lIns="0" tIns="0" rIns="0" bIns="0" rtlCol="0">
            <a:spAutoFit/>
          </a:bodyPr>
          <a:lstStyle/>
          <a:p>
            <a:pPr algn="ctr"/>
            <a:r>
              <a:rPr kumimoji="1" lang="ja-JP" altLang="en-US" sz="500" b="1" dirty="0">
                <a:latin typeface="BIZ UDPゴシック" panose="020B0400000000000000" pitchFamily="50" charset="-128"/>
                <a:ea typeface="BIZ UDPゴシック" panose="020B0400000000000000" pitchFamily="50" charset="-128"/>
              </a:rPr>
              <a:t>西中学校</a:t>
            </a:r>
            <a:endParaRPr kumimoji="1" lang="ja-JP" altLang="en-US" sz="800" b="1" dirty="0">
              <a:latin typeface="BIZ UDPゴシック" panose="020B0400000000000000" pitchFamily="50" charset="-128"/>
              <a:ea typeface="BIZ UDPゴシック" panose="020B0400000000000000" pitchFamily="50" charset="-128"/>
            </a:endParaRPr>
          </a:p>
        </p:txBody>
      </p:sp>
      <p:cxnSp>
        <p:nvCxnSpPr>
          <p:cNvPr id="117" name="コネクタ: カギ線 116">
            <a:extLst>
              <a:ext uri="{FF2B5EF4-FFF2-40B4-BE49-F238E27FC236}">
                <a16:creationId xmlns:a16="http://schemas.microsoft.com/office/drawing/2014/main" id="{A048BE15-E793-95CA-9DED-53BA14FED6D5}"/>
              </a:ext>
            </a:extLst>
          </p:cNvPr>
          <p:cNvCxnSpPr>
            <a:cxnSpLocks/>
            <a:stCxn id="51" idx="3"/>
            <a:endCxn id="66" idx="2"/>
          </p:cNvCxnSpPr>
          <p:nvPr/>
        </p:nvCxnSpPr>
        <p:spPr>
          <a:xfrm>
            <a:off x="2964179" y="2093896"/>
            <a:ext cx="1559173" cy="1086706"/>
          </a:xfrm>
          <a:prstGeom prst="bentConnector3">
            <a:avLst>
              <a:gd name="adj1" fmla="val 50000"/>
            </a:avLst>
          </a:prstGeom>
          <a:ln w="12700">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9" name="コネクタ: カギ線 118">
            <a:extLst>
              <a:ext uri="{FF2B5EF4-FFF2-40B4-BE49-F238E27FC236}">
                <a16:creationId xmlns:a16="http://schemas.microsoft.com/office/drawing/2014/main" id="{6DB7D700-A178-D0CE-D1D6-3499600A8DAD}"/>
              </a:ext>
            </a:extLst>
          </p:cNvPr>
          <p:cNvCxnSpPr>
            <a:cxnSpLocks/>
            <a:stCxn id="53" idx="3"/>
            <a:endCxn id="66" idx="3"/>
          </p:cNvCxnSpPr>
          <p:nvPr/>
        </p:nvCxnSpPr>
        <p:spPr>
          <a:xfrm>
            <a:off x="2964179" y="3014784"/>
            <a:ext cx="1571568" cy="195742"/>
          </a:xfrm>
          <a:prstGeom prst="bentConnector4">
            <a:avLst>
              <a:gd name="adj1" fmla="val 28393"/>
              <a:gd name="adj2" fmla="val 119464"/>
            </a:avLst>
          </a:prstGeom>
          <a:ln w="12700">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2" name="コネクタ: カギ線 121">
            <a:extLst>
              <a:ext uri="{FF2B5EF4-FFF2-40B4-BE49-F238E27FC236}">
                <a16:creationId xmlns:a16="http://schemas.microsoft.com/office/drawing/2014/main" id="{4AD65144-C5E1-4143-71BE-48E22814BFE0}"/>
              </a:ext>
            </a:extLst>
          </p:cNvPr>
          <p:cNvCxnSpPr>
            <a:cxnSpLocks/>
            <a:stCxn id="71" idx="4"/>
            <a:endCxn id="52" idx="1"/>
          </p:cNvCxnSpPr>
          <p:nvPr/>
        </p:nvCxnSpPr>
        <p:spPr>
          <a:xfrm rot="16200000" flipH="1">
            <a:off x="9148666" y="2234885"/>
            <a:ext cx="83638" cy="1476160"/>
          </a:xfrm>
          <a:prstGeom prst="bentConnector2">
            <a:avLst/>
          </a:prstGeom>
          <a:ln w="12700">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6" name="コネクタ: カギ線 145">
            <a:extLst>
              <a:ext uri="{FF2B5EF4-FFF2-40B4-BE49-F238E27FC236}">
                <a16:creationId xmlns:a16="http://schemas.microsoft.com/office/drawing/2014/main" id="{520A3FAA-3D8F-113D-520F-0C1891F5D922}"/>
              </a:ext>
            </a:extLst>
          </p:cNvPr>
          <p:cNvCxnSpPr>
            <a:cxnSpLocks/>
            <a:stCxn id="54" idx="2"/>
            <a:endCxn id="65" idx="2"/>
          </p:cNvCxnSpPr>
          <p:nvPr/>
        </p:nvCxnSpPr>
        <p:spPr>
          <a:xfrm rot="5400000" flipH="1" flipV="1">
            <a:off x="2725114" y="2101965"/>
            <a:ext cx="1224627" cy="3474122"/>
          </a:xfrm>
          <a:prstGeom prst="bentConnector4">
            <a:avLst>
              <a:gd name="adj1" fmla="val -9334"/>
              <a:gd name="adj2" fmla="val 94577"/>
            </a:avLst>
          </a:prstGeom>
          <a:ln w="12700">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6" name="コネクタ: カギ線 165">
            <a:extLst>
              <a:ext uri="{FF2B5EF4-FFF2-40B4-BE49-F238E27FC236}">
                <a16:creationId xmlns:a16="http://schemas.microsoft.com/office/drawing/2014/main" id="{E2AEDBC6-E738-8BA8-207F-14738C549153}"/>
              </a:ext>
            </a:extLst>
          </p:cNvPr>
          <p:cNvCxnSpPr>
            <a:cxnSpLocks/>
            <a:stCxn id="71" idx="6"/>
            <a:endCxn id="47" idx="1"/>
          </p:cNvCxnSpPr>
          <p:nvPr/>
        </p:nvCxnSpPr>
        <p:spPr>
          <a:xfrm flipV="1">
            <a:off x="8494724" y="2093896"/>
            <a:ext cx="1433841" cy="794931"/>
          </a:xfrm>
          <a:prstGeom prst="bentConnector3">
            <a:avLst>
              <a:gd name="adj1" fmla="val 19442"/>
            </a:avLst>
          </a:prstGeom>
          <a:ln w="12700">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54496FEA-B799-9614-7E76-76D4D68EA7FF}"/>
              </a:ext>
            </a:extLst>
          </p:cNvPr>
          <p:cNvSpPr txBox="1"/>
          <p:nvPr/>
        </p:nvSpPr>
        <p:spPr>
          <a:xfrm>
            <a:off x="91199" y="4904246"/>
            <a:ext cx="1742785" cy="276999"/>
          </a:xfrm>
          <a:prstGeom prst="rect">
            <a:avLst/>
          </a:prstGeom>
          <a:noFill/>
        </p:spPr>
        <p:txBody>
          <a:bodyPr wrap="none" rtlCol="0">
            <a:spAutoFit/>
          </a:bodyPr>
          <a:lstStyle/>
          <a:p>
            <a:pPr marL="171450" indent="-171450">
              <a:buFont typeface="Wingdings" panose="05000000000000000000" pitchFamily="2" charset="2"/>
              <a:buChar char="l"/>
            </a:pPr>
            <a:r>
              <a:rPr kumimoji="1" lang="ja-JP" altLang="en-US" sz="1200" b="1" dirty="0">
                <a:latin typeface="BIZ UDPゴシック" panose="020B0400000000000000" pitchFamily="50" charset="-128"/>
                <a:ea typeface="BIZ UDPゴシック" panose="020B0400000000000000" pitchFamily="50" charset="-128"/>
              </a:rPr>
              <a:t>学校再編計画の策定</a:t>
            </a:r>
          </a:p>
        </p:txBody>
      </p:sp>
      <p:sp>
        <p:nvSpPr>
          <p:cNvPr id="42" name="正方形/長方形 41">
            <a:extLst>
              <a:ext uri="{FF2B5EF4-FFF2-40B4-BE49-F238E27FC236}">
                <a16:creationId xmlns:a16="http://schemas.microsoft.com/office/drawing/2014/main" id="{424A3A04-266E-2533-838F-9BADE368E47F}"/>
              </a:ext>
            </a:extLst>
          </p:cNvPr>
          <p:cNvSpPr/>
          <p:nvPr/>
        </p:nvSpPr>
        <p:spPr>
          <a:xfrm>
            <a:off x="216572" y="5189426"/>
            <a:ext cx="4026659" cy="1001608"/>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a:lnSpc>
                <a:spcPct val="110000"/>
              </a:lnSpc>
            </a:pP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本計画案のパブリックコメント（令和</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4</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月</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日～令和</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5</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月</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4</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日）を実施し、この手続きを経て計画の策定に至りました。</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nSpc>
                <a:spcPct val="110000"/>
              </a:lnSpc>
            </a:pP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計画では、町立小中学校の現状を示すとともに、令和</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7</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年度から令和</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年度にかけて段階的に、小中学校を再編するための具体的なスケジュールを定めています。</a:t>
            </a:r>
          </a:p>
        </p:txBody>
      </p:sp>
      <p:sp>
        <p:nvSpPr>
          <p:cNvPr id="45" name="正方形/長方形 44">
            <a:extLst>
              <a:ext uri="{FF2B5EF4-FFF2-40B4-BE49-F238E27FC236}">
                <a16:creationId xmlns:a16="http://schemas.microsoft.com/office/drawing/2014/main" id="{BBA8B73F-9547-1F10-7A1F-A34BDF63CE60}"/>
              </a:ext>
            </a:extLst>
          </p:cNvPr>
          <p:cNvSpPr/>
          <p:nvPr/>
        </p:nvSpPr>
        <p:spPr>
          <a:xfrm>
            <a:off x="8606561" y="5189426"/>
            <a:ext cx="4026659" cy="1001608"/>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a:lnSpc>
                <a:spcPct val="110000"/>
              </a:lnSpc>
            </a:pP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計画に基づき、統合の準備を進めていくため、統合校ごとに教職員・保護者代表等を中心として「統合準備委員会」を立ち上げ、統合に係る諸課題の解決・調整を図ります。</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nSpc>
                <a:spcPct val="110000"/>
              </a:lnSpc>
            </a:pP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令和</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5</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年度は、令和</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7</a:t>
            </a:r>
            <a:r>
              <a:rPr kumimoji="1" lang="ja-JP" altLang="en-US" sz="1050">
                <a:solidFill>
                  <a:schemeClr val="tx1"/>
                </a:solidFill>
                <a:latin typeface="HG丸ｺﾞｼｯｸM-PRO" panose="020F0600000000000000" pitchFamily="50" charset="-128"/>
                <a:ea typeface="HG丸ｺﾞｼｯｸM-PRO" panose="020F0600000000000000" pitchFamily="50" charset="-128"/>
              </a:rPr>
              <a:t>年度の町立中学校の新設に</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向けた統合準備委員会を立ち上げ、準備を開始していきます。</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46" name="正方形/長方形 45">
            <a:extLst>
              <a:ext uri="{FF2B5EF4-FFF2-40B4-BE49-F238E27FC236}">
                <a16:creationId xmlns:a16="http://schemas.microsoft.com/office/drawing/2014/main" id="{BB49B800-3655-F481-9E40-4DFCB8A85DCF}"/>
              </a:ext>
            </a:extLst>
          </p:cNvPr>
          <p:cNvSpPr/>
          <p:nvPr/>
        </p:nvSpPr>
        <p:spPr>
          <a:xfrm>
            <a:off x="4411566" y="5189426"/>
            <a:ext cx="4026659" cy="1001608"/>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a:lnSpc>
                <a:spcPct val="110000"/>
              </a:lnSpc>
            </a:pP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令和５年第</a:t>
            </a: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回小川町議会定例会において、「小川町立小学校・中学校設置及び管理に関する条例の一部を改正する条例」を上程し、賛成多数により可決されました。</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nSpc>
                <a:spcPct val="110000"/>
              </a:lnSpc>
            </a:pPr>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これにより、正式に町立小中学校の再編が決定いたしました。</a:t>
            </a:r>
          </a:p>
        </p:txBody>
      </p:sp>
      <p:sp>
        <p:nvSpPr>
          <p:cNvPr id="62" name="テキスト ボックス 61">
            <a:extLst>
              <a:ext uri="{FF2B5EF4-FFF2-40B4-BE49-F238E27FC236}">
                <a16:creationId xmlns:a16="http://schemas.microsoft.com/office/drawing/2014/main" id="{53023E58-A2CB-50B6-F5FD-23A66DE716E7}"/>
              </a:ext>
            </a:extLst>
          </p:cNvPr>
          <p:cNvSpPr txBox="1"/>
          <p:nvPr/>
        </p:nvSpPr>
        <p:spPr>
          <a:xfrm>
            <a:off x="4374635" y="4904246"/>
            <a:ext cx="973343" cy="276999"/>
          </a:xfrm>
          <a:prstGeom prst="rect">
            <a:avLst/>
          </a:prstGeom>
          <a:noFill/>
        </p:spPr>
        <p:txBody>
          <a:bodyPr wrap="none" rtlCol="0">
            <a:spAutoFit/>
          </a:bodyPr>
          <a:lstStyle/>
          <a:p>
            <a:pPr marL="171450" indent="-171450">
              <a:buFont typeface="Wingdings" panose="05000000000000000000" pitchFamily="2" charset="2"/>
              <a:buChar char="l"/>
            </a:pPr>
            <a:r>
              <a:rPr kumimoji="1" lang="ja-JP" altLang="en-US" sz="1200" b="1" dirty="0">
                <a:latin typeface="BIZ UDPゴシック" panose="020B0400000000000000" pitchFamily="50" charset="-128"/>
                <a:ea typeface="BIZ UDPゴシック" panose="020B0400000000000000" pitchFamily="50" charset="-128"/>
              </a:rPr>
              <a:t>条例改正</a:t>
            </a:r>
          </a:p>
        </p:txBody>
      </p:sp>
      <p:sp>
        <p:nvSpPr>
          <p:cNvPr id="63" name="テキスト ボックス 62">
            <a:extLst>
              <a:ext uri="{FF2B5EF4-FFF2-40B4-BE49-F238E27FC236}">
                <a16:creationId xmlns:a16="http://schemas.microsoft.com/office/drawing/2014/main" id="{3F8D1410-5E08-4DB4-1DF6-576E60CA30C8}"/>
              </a:ext>
            </a:extLst>
          </p:cNvPr>
          <p:cNvSpPr txBox="1"/>
          <p:nvPr/>
        </p:nvSpPr>
        <p:spPr>
          <a:xfrm>
            <a:off x="8541659" y="4904246"/>
            <a:ext cx="973343" cy="276999"/>
          </a:xfrm>
          <a:prstGeom prst="rect">
            <a:avLst/>
          </a:prstGeom>
          <a:noFill/>
        </p:spPr>
        <p:txBody>
          <a:bodyPr wrap="none" rtlCol="0">
            <a:spAutoFit/>
          </a:bodyPr>
          <a:lstStyle/>
          <a:p>
            <a:pPr marL="171450" indent="-171450">
              <a:buFont typeface="Wingdings" panose="05000000000000000000" pitchFamily="2" charset="2"/>
              <a:buChar char="l"/>
            </a:pPr>
            <a:r>
              <a:rPr kumimoji="1" lang="ja-JP" altLang="en-US" sz="1200" b="1" dirty="0">
                <a:latin typeface="BIZ UDPゴシック" panose="020B0400000000000000" pitchFamily="50" charset="-128"/>
                <a:ea typeface="BIZ UDPゴシック" panose="020B0400000000000000" pitchFamily="50" charset="-128"/>
              </a:rPr>
              <a:t>統合準備</a:t>
            </a:r>
          </a:p>
        </p:txBody>
      </p:sp>
      <p:sp>
        <p:nvSpPr>
          <p:cNvPr id="76" name="正方形/長方形 75">
            <a:extLst>
              <a:ext uri="{FF2B5EF4-FFF2-40B4-BE49-F238E27FC236}">
                <a16:creationId xmlns:a16="http://schemas.microsoft.com/office/drawing/2014/main" id="{4F107C37-9A28-4A46-817C-C1765B9E2FB2}"/>
              </a:ext>
            </a:extLst>
          </p:cNvPr>
          <p:cNvSpPr/>
          <p:nvPr/>
        </p:nvSpPr>
        <p:spPr>
          <a:xfrm>
            <a:off x="9064211" y="6629864"/>
            <a:ext cx="3569009" cy="267758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0" rIns="108000" numCol="1" rtlCol="0" anchor="t"/>
          <a:lstStyle/>
          <a:p>
            <a:r>
              <a:rPr lang="ja-JP" altLang="en-US" sz="1050" b="1" dirty="0">
                <a:solidFill>
                  <a:schemeClr val="tx1"/>
                </a:solidFill>
                <a:latin typeface="BIZ UDPゴシック" panose="020B0400000000000000" pitchFamily="50" charset="-128"/>
                <a:ea typeface="BIZ UDPゴシック" panose="020B0400000000000000" pitchFamily="50" charset="-128"/>
              </a:rPr>
              <a:t>① </a:t>
            </a:r>
            <a:r>
              <a:rPr lang="ja-JP" altLang="ja-JP" sz="1050" b="1" dirty="0">
                <a:solidFill>
                  <a:schemeClr val="tx1"/>
                </a:solidFill>
                <a:latin typeface="BIZ UDPゴシック" panose="020B0400000000000000" pitchFamily="50" charset="-128"/>
                <a:ea typeface="BIZ UDPゴシック" panose="020B0400000000000000" pitchFamily="50" charset="-128"/>
              </a:rPr>
              <a:t>令和７年</a:t>
            </a:r>
            <a:r>
              <a:rPr lang="en-US" altLang="ja-JP" sz="1050" b="1" dirty="0">
                <a:solidFill>
                  <a:schemeClr val="tx1"/>
                </a:solidFill>
                <a:latin typeface="BIZ UDPゴシック" panose="020B0400000000000000" pitchFamily="50" charset="-128"/>
                <a:ea typeface="BIZ UDPゴシック" panose="020B0400000000000000" pitchFamily="50" charset="-128"/>
              </a:rPr>
              <a:t>4</a:t>
            </a:r>
            <a:r>
              <a:rPr lang="ja-JP" altLang="ja-JP" sz="1050" b="1" dirty="0">
                <a:solidFill>
                  <a:schemeClr val="tx1"/>
                </a:solidFill>
                <a:latin typeface="BIZ UDPゴシック" panose="020B0400000000000000" pitchFamily="50" charset="-128"/>
                <a:ea typeface="BIZ UDPゴシック" panose="020B0400000000000000" pitchFamily="50" charset="-128"/>
              </a:rPr>
              <a:t>月１日</a:t>
            </a:r>
            <a:endParaRPr lang="en-US" altLang="ja-JP" sz="1050" b="1" dirty="0">
              <a:solidFill>
                <a:schemeClr val="tx1"/>
              </a:solidFill>
              <a:latin typeface="BIZ UDPゴシック" panose="020B0400000000000000" pitchFamily="50" charset="-128"/>
              <a:ea typeface="BIZ UDPゴシック" panose="020B0400000000000000" pitchFamily="50" charset="-128"/>
            </a:endParaRPr>
          </a:p>
          <a:p>
            <a:pPr marL="320675" indent="-171450">
              <a:buFont typeface="Wingdings" panose="05000000000000000000" pitchFamily="2" charset="2"/>
              <a:buChar char="Ø"/>
            </a:pPr>
            <a:r>
              <a:rPr lang="ja-JP" altLang="ja-JP" sz="1050" dirty="0">
                <a:solidFill>
                  <a:schemeClr val="tx1"/>
                </a:solidFill>
                <a:latin typeface="HG丸ｺﾞｼｯｸM-PRO" panose="020F0600000000000000" pitchFamily="50" charset="-128"/>
                <a:ea typeface="HG丸ｺﾞｼｯｸM-PRO" panose="020F0600000000000000" pitchFamily="50" charset="-128"/>
              </a:rPr>
              <a:t>西中学校と欅台中学校を統合し欅台中学校の位置に新設校を設置する</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lang="ja-JP" altLang="ja-JP" sz="500" dirty="0">
              <a:solidFill>
                <a:schemeClr val="tx1"/>
              </a:solidFill>
              <a:latin typeface="BIZ UDPゴシック" panose="020B0400000000000000" pitchFamily="50" charset="-128"/>
              <a:ea typeface="BIZ UDPゴシック" panose="020B0400000000000000" pitchFamily="50" charset="-128"/>
            </a:endParaRPr>
          </a:p>
          <a:p>
            <a:r>
              <a:rPr lang="ja-JP" altLang="en-US" sz="1050" b="1" dirty="0">
                <a:solidFill>
                  <a:schemeClr val="tx1"/>
                </a:solidFill>
                <a:latin typeface="BIZ UDPゴシック" panose="020B0400000000000000" pitchFamily="50" charset="-128"/>
                <a:ea typeface="BIZ UDPゴシック" panose="020B0400000000000000" pitchFamily="50" charset="-128"/>
              </a:rPr>
              <a:t>② </a:t>
            </a:r>
            <a:r>
              <a:rPr lang="ja-JP" altLang="ja-JP" sz="1050" b="1" dirty="0">
                <a:solidFill>
                  <a:schemeClr val="tx1"/>
                </a:solidFill>
                <a:latin typeface="BIZ UDPゴシック" panose="020B0400000000000000" pitchFamily="50" charset="-128"/>
                <a:ea typeface="BIZ UDPゴシック" panose="020B0400000000000000" pitchFamily="50" charset="-128"/>
              </a:rPr>
              <a:t>令和９年</a:t>
            </a:r>
            <a:r>
              <a:rPr lang="en-US" altLang="ja-JP" sz="1050" b="1" dirty="0">
                <a:solidFill>
                  <a:schemeClr val="tx1"/>
                </a:solidFill>
                <a:latin typeface="BIZ UDPゴシック" panose="020B0400000000000000" pitchFamily="50" charset="-128"/>
                <a:ea typeface="BIZ UDPゴシック" panose="020B0400000000000000" pitchFamily="50" charset="-128"/>
              </a:rPr>
              <a:t>4</a:t>
            </a:r>
            <a:r>
              <a:rPr lang="ja-JP" altLang="ja-JP" sz="1050" b="1" dirty="0">
                <a:solidFill>
                  <a:schemeClr val="tx1"/>
                </a:solidFill>
                <a:latin typeface="BIZ UDPゴシック" panose="020B0400000000000000" pitchFamily="50" charset="-128"/>
                <a:ea typeface="BIZ UDPゴシック" panose="020B0400000000000000" pitchFamily="50" charset="-128"/>
              </a:rPr>
              <a:t>月１日</a:t>
            </a:r>
            <a:endParaRPr lang="en-US" altLang="ja-JP" sz="1050" b="1" dirty="0">
              <a:solidFill>
                <a:schemeClr val="tx1"/>
              </a:solidFill>
              <a:latin typeface="BIZ UDPゴシック" panose="020B0400000000000000" pitchFamily="50" charset="-128"/>
              <a:ea typeface="BIZ UDPゴシック" panose="020B0400000000000000" pitchFamily="50" charset="-128"/>
            </a:endParaRPr>
          </a:p>
          <a:p>
            <a:pPr marL="320675" indent="-171450">
              <a:buFont typeface="Wingdings" panose="05000000000000000000" pitchFamily="2" charset="2"/>
              <a:buChar char="Ø"/>
            </a:pPr>
            <a:r>
              <a:rPr lang="ja-JP" altLang="ja-JP" sz="1050" dirty="0">
                <a:solidFill>
                  <a:schemeClr val="tx1"/>
                </a:solidFill>
                <a:latin typeface="HG丸ｺﾞｼｯｸM-PRO" panose="020F0600000000000000" pitchFamily="50" charset="-128"/>
                <a:ea typeface="HG丸ｺﾞｼｯｸM-PRO" panose="020F0600000000000000" pitchFamily="50" charset="-128"/>
              </a:rPr>
              <a:t>竹沢小学校と大河小学校を統合し西中学校の位置に新設校を設置する</a:t>
            </a:r>
          </a:p>
          <a:p>
            <a:endParaRPr lang="en-US" altLang="ja-JP" sz="500" b="1" dirty="0">
              <a:solidFill>
                <a:schemeClr val="tx1"/>
              </a:solidFill>
              <a:latin typeface="BIZ UDPゴシック" panose="020B0400000000000000" pitchFamily="50" charset="-128"/>
              <a:ea typeface="BIZ UDPゴシック" panose="020B0400000000000000" pitchFamily="50" charset="-128"/>
            </a:endParaRPr>
          </a:p>
          <a:p>
            <a:r>
              <a:rPr lang="ja-JP" altLang="en-US" sz="1050" b="1" dirty="0">
                <a:solidFill>
                  <a:schemeClr val="tx1"/>
                </a:solidFill>
                <a:latin typeface="BIZ UDPゴシック" panose="020B0400000000000000" pitchFamily="50" charset="-128"/>
                <a:ea typeface="BIZ UDPゴシック" panose="020B0400000000000000" pitchFamily="50" charset="-128"/>
              </a:rPr>
              <a:t>③ </a:t>
            </a:r>
            <a:r>
              <a:rPr lang="ja-JP" altLang="ja-JP" sz="1050" b="1" dirty="0">
                <a:solidFill>
                  <a:schemeClr val="tx1"/>
                </a:solidFill>
                <a:latin typeface="BIZ UDPゴシック" panose="020B0400000000000000" pitchFamily="50" charset="-128"/>
                <a:ea typeface="BIZ UDPゴシック" panose="020B0400000000000000" pitchFamily="50" charset="-128"/>
              </a:rPr>
              <a:t>令和</a:t>
            </a:r>
            <a:r>
              <a:rPr lang="en-US" altLang="ja-JP" sz="1050" b="1" dirty="0">
                <a:solidFill>
                  <a:schemeClr val="tx1"/>
                </a:solidFill>
                <a:latin typeface="BIZ UDPゴシック" panose="020B0400000000000000" pitchFamily="50" charset="-128"/>
                <a:ea typeface="BIZ UDPゴシック" panose="020B0400000000000000" pitchFamily="50" charset="-128"/>
              </a:rPr>
              <a:t>11</a:t>
            </a:r>
            <a:r>
              <a:rPr lang="ja-JP" altLang="ja-JP" sz="1050" b="1" dirty="0">
                <a:solidFill>
                  <a:schemeClr val="tx1"/>
                </a:solidFill>
                <a:latin typeface="BIZ UDPゴシック" panose="020B0400000000000000" pitchFamily="50" charset="-128"/>
                <a:ea typeface="BIZ UDPゴシック" panose="020B0400000000000000" pitchFamily="50" charset="-128"/>
              </a:rPr>
              <a:t>年４月１日</a:t>
            </a:r>
            <a:endParaRPr lang="en-US" altLang="ja-JP" sz="1050" b="1" dirty="0">
              <a:solidFill>
                <a:schemeClr val="tx1"/>
              </a:solidFill>
              <a:latin typeface="BIZ UDPゴシック" panose="020B0400000000000000" pitchFamily="50" charset="-128"/>
              <a:ea typeface="BIZ UDPゴシック" panose="020B0400000000000000" pitchFamily="50" charset="-128"/>
            </a:endParaRPr>
          </a:p>
          <a:p>
            <a:pPr marL="320675" indent="-171450">
              <a:buFont typeface="Wingdings" panose="05000000000000000000" pitchFamily="2" charset="2"/>
              <a:buChar char="Ø"/>
            </a:pPr>
            <a:r>
              <a:rPr lang="ja-JP" altLang="ja-JP" sz="1050" dirty="0">
                <a:solidFill>
                  <a:schemeClr val="tx1"/>
                </a:solidFill>
                <a:latin typeface="HG丸ｺﾞｼｯｸM-PRO" panose="020F0600000000000000" pitchFamily="50" charset="-128"/>
                <a:ea typeface="HG丸ｺﾞｼｯｸM-PRO" panose="020F0600000000000000" pitchFamily="50" charset="-128"/>
              </a:rPr>
              <a:t>八和田小学校と小川小学校を統合し小川小学校の位置に新設校を設置する</a:t>
            </a:r>
          </a:p>
          <a:p>
            <a:endParaRPr lang="en-US" altLang="ja-JP" sz="500" b="1" dirty="0">
              <a:solidFill>
                <a:schemeClr val="tx1"/>
              </a:solidFill>
              <a:latin typeface="BIZ UDPゴシック" panose="020B0400000000000000" pitchFamily="50" charset="-128"/>
              <a:ea typeface="BIZ UDPゴシック" panose="020B0400000000000000" pitchFamily="50" charset="-128"/>
            </a:endParaRPr>
          </a:p>
          <a:p>
            <a:r>
              <a:rPr lang="ja-JP" altLang="en-US" sz="1050" b="1" dirty="0">
                <a:solidFill>
                  <a:schemeClr val="tx1"/>
                </a:solidFill>
                <a:latin typeface="BIZ UDPゴシック" panose="020B0400000000000000" pitchFamily="50" charset="-128"/>
                <a:ea typeface="BIZ UDPゴシック" panose="020B0400000000000000" pitchFamily="50" charset="-128"/>
              </a:rPr>
              <a:t>④ </a:t>
            </a:r>
            <a:r>
              <a:rPr lang="ja-JP" altLang="ja-JP" sz="1050" b="1" dirty="0">
                <a:solidFill>
                  <a:schemeClr val="tx1"/>
                </a:solidFill>
                <a:latin typeface="BIZ UDPゴシック" panose="020B0400000000000000" pitchFamily="50" charset="-128"/>
                <a:ea typeface="BIZ UDPゴシック" panose="020B0400000000000000" pitchFamily="50" charset="-128"/>
              </a:rPr>
              <a:t>令和</a:t>
            </a:r>
            <a:r>
              <a:rPr lang="en-US" altLang="ja-JP" sz="1050" b="1" dirty="0">
                <a:solidFill>
                  <a:schemeClr val="tx1"/>
                </a:solidFill>
                <a:latin typeface="BIZ UDPゴシック" panose="020B0400000000000000" pitchFamily="50" charset="-128"/>
                <a:ea typeface="BIZ UDPゴシック" panose="020B0400000000000000" pitchFamily="50" charset="-128"/>
              </a:rPr>
              <a:t>11</a:t>
            </a:r>
            <a:r>
              <a:rPr lang="ja-JP" altLang="ja-JP" sz="1050" b="1" dirty="0">
                <a:solidFill>
                  <a:schemeClr val="tx1"/>
                </a:solidFill>
                <a:latin typeface="BIZ UDPゴシック" panose="020B0400000000000000" pitchFamily="50" charset="-128"/>
                <a:ea typeface="BIZ UDPゴシック" panose="020B0400000000000000" pitchFamily="50" charset="-128"/>
              </a:rPr>
              <a:t>年４月１日</a:t>
            </a:r>
            <a:endParaRPr lang="en-US" altLang="ja-JP" sz="1050" b="1" dirty="0">
              <a:solidFill>
                <a:schemeClr val="tx1"/>
              </a:solidFill>
              <a:latin typeface="BIZ UDPゴシック" panose="020B0400000000000000" pitchFamily="50" charset="-128"/>
              <a:ea typeface="BIZ UDPゴシック" panose="020B0400000000000000" pitchFamily="50" charset="-128"/>
            </a:endParaRPr>
          </a:p>
          <a:p>
            <a:pPr marL="320675" indent="-171450">
              <a:buFont typeface="Wingdings" panose="05000000000000000000" pitchFamily="2" charset="2"/>
              <a:buChar char="Ø"/>
            </a:pPr>
            <a:r>
              <a:rPr lang="ja-JP" altLang="ja-JP" sz="1050" dirty="0">
                <a:solidFill>
                  <a:schemeClr val="tx1"/>
                </a:solidFill>
                <a:latin typeface="HG丸ｺﾞｼｯｸM-PRO" panose="020F0600000000000000" pitchFamily="50" charset="-128"/>
                <a:ea typeface="HG丸ｺﾞｼｯｸM-PRO" panose="020F0600000000000000" pitchFamily="50" charset="-128"/>
              </a:rPr>
              <a:t>みどりが丘小学校を西中学校の位置の新設校に統合する</a:t>
            </a:r>
          </a:p>
          <a:p>
            <a:endParaRPr lang="en-US" altLang="ja-JP" sz="500" b="1" dirty="0">
              <a:solidFill>
                <a:schemeClr val="tx1"/>
              </a:solidFill>
              <a:latin typeface="BIZ UDPゴシック" panose="020B0400000000000000" pitchFamily="50" charset="-128"/>
              <a:ea typeface="BIZ UDPゴシック" panose="020B0400000000000000" pitchFamily="50" charset="-128"/>
            </a:endParaRPr>
          </a:p>
          <a:p>
            <a:r>
              <a:rPr lang="ja-JP" altLang="en-US" sz="1050" b="1" dirty="0">
                <a:solidFill>
                  <a:schemeClr val="tx1"/>
                </a:solidFill>
                <a:latin typeface="BIZ UDPゴシック" panose="020B0400000000000000" pitchFamily="50" charset="-128"/>
                <a:ea typeface="BIZ UDPゴシック" panose="020B0400000000000000" pitchFamily="50" charset="-128"/>
              </a:rPr>
              <a:t>⑤ </a:t>
            </a:r>
            <a:r>
              <a:rPr lang="ja-JP" altLang="ja-JP" sz="1050" b="1" dirty="0">
                <a:solidFill>
                  <a:schemeClr val="tx1"/>
                </a:solidFill>
                <a:latin typeface="BIZ UDPゴシック" panose="020B0400000000000000" pitchFamily="50" charset="-128"/>
                <a:ea typeface="BIZ UDPゴシック" panose="020B0400000000000000" pitchFamily="50" charset="-128"/>
              </a:rPr>
              <a:t>令和</a:t>
            </a:r>
            <a:r>
              <a:rPr lang="en-US" altLang="ja-JP" sz="1050" b="1" dirty="0">
                <a:solidFill>
                  <a:schemeClr val="tx1"/>
                </a:solidFill>
                <a:latin typeface="BIZ UDPゴシック" panose="020B0400000000000000" pitchFamily="50" charset="-128"/>
                <a:ea typeface="BIZ UDPゴシック" panose="020B0400000000000000" pitchFamily="50" charset="-128"/>
              </a:rPr>
              <a:t>12</a:t>
            </a:r>
            <a:r>
              <a:rPr lang="ja-JP" altLang="ja-JP" sz="1050" b="1" dirty="0">
                <a:solidFill>
                  <a:schemeClr val="tx1"/>
                </a:solidFill>
                <a:latin typeface="BIZ UDPゴシック" panose="020B0400000000000000" pitchFamily="50" charset="-128"/>
                <a:ea typeface="BIZ UDPゴシック" panose="020B0400000000000000" pitchFamily="50" charset="-128"/>
              </a:rPr>
              <a:t>年４月１日</a:t>
            </a:r>
            <a:endParaRPr lang="en-US" altLang="ja-JP" sz="1050" b="1" dirty="0">
              <a:solidFill>
                <a:schemeClr val="tx1"/>
              </a:solidFill>
              <a:latin typeface="BIZ UDPゴシック" panose="020B0400000000000000" pitchFamily="50" charset="-128"/>
              <a:ea typeface="BIZ UDPゴシック" panose="020B0400000000000000" pitchFamily="50" charset="-128"/>
            </a:endParaRPr>
          </a:p>
          <a:p>
            <a:pPr marL="320675" indent="-171450">
              <a:buFont typeface="Wingdings" panose="05000000000000000000" pitchFamily="2" charset="2"/>
              <a:buChar char="Ø"/>
            </a:pPr>
            <a:r>
              <a:rPr lang="ja-JP" altLang="ja-JP" sz="1050" dirty="0">
                <a:solidFill>
                  <a:schemeClr val="tx1"/>
                </a:solidFill>
                <a:latin typeface="HG丸ｺﾞｼｯｸM-PRO" panose="020F0600000000000000" pitchFamily="50" charset="-128"/>
                <a:ea typeface="HG丸ｺﾞｼｯｸM-PRO" panose="020F0600000000000000" pitchFamily="50" charset="-128"/>
              </a:rPr>
              <a:t>東中学校を欅台中学校の位置の新設校に統合する</a:t>
            </a:r>
          </a:p>
        </p:txBody>
      </p:sp>
      <p:graphicFrame>
        <p:nvGraphicFramePr>
          <p:cNvPr id="2" name="表 1">
            <a:extLst>
              <a:ext uri="{FF2B5EF4-FFF2-40B4-BE49-F238E27FC236}">
                <a16:creationId xmlns:a16="http://schemas.microsoft.com/office/drawing/2014/main" id="{E84DEBFE-99D7-4568-AF8B-E884092F2B11}"/>
              </a:ext>
            </a:extLst>
          </p:cNvPr>
          <p:cNvGraphicFramePr>
            <a:graphicFrameLocks noGrp="1"/>
          </p:cNvGraphicFramePr>
          <p:nvPr>
            <p:extLst>
              <p:ext uri="{D42A27DB-BD31-4B8C-83A1-F6EECF244321}">
                <p14:modId xmlns:p14="http://schemas.microsoft.com/office/powerpoint/2010/main" val="451193903"/>
              </p:ext>
            </p:extLst>
          </p:nvPr>
        </p:nvGraphicFramePr>
        <p:xfrm>
          <a:off x="1051096" y="1119673"/>
          <a:ext cx="1227065" cy="510390"/>
        </p:xfrm>
        <a:graphic>
          <a:graphicData uri="http://schemas.openxmlformats.org/drawingml/2006/table">
            <a:tbl>
              <a:tblPr firstRow="1" bandRow="1">
                <a:tableStyleId>{5C22544A-7EE6-4342-B048-85BDC9FD1C3A}</a:tableStyleId>
              </a:tblPr>
              <a:tblGrid>
                <a:gridCol w="1227065">
                  <a:extLst>
                    <a:ext uri="{9D8B030D-6E8A-4147-A177-3AD203B41FA5}">
                      <a16:colId xmlns:a16="http://schemas.microsoft.com/office/drawing/2014/main" val="2803974130"/>
                    </a:ext>
                  </a:extLst>
                </a:gridCol>
              </a:tblGrid>
              <a:tr h="510390">
                <a:tc>
                  <a:txBody>
                    <a:bodyPr/>
                    <a:lstStyle/>
                    <a:p>
                      <a:r>
                        <a:rPr kumimoji="1" lang="ja-JP" altLang="en-US" sz="2500" dirty="0">
                          <a:solidFill>
                            <a:schemeClr val="tx1"/>
                          </a:solidFill>
                          <a:latin typeface="ＭＳ ゴシック" panose="020B0609070205080204" pitchFamily="49" charset="-128"/>
                          <a:ea typeface="ＭＳ ゴシック" panose="020B0609070205080204" pitchFamily="49" charset="-128"/>
                        </a:rPr>
                        <a:t>資料２</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08953259"/>
                  </a:ext>
                </a:extLst>
              </a:tr>
            </a:tbl>
          </a:graphicData>
        </a:graphic>
      </p:graphicFrame>
    </p:spTree>
    <p:extLst>
      <p:ext uri="{BB962C8B-B14F-4D97-AF65-F5344CB8AC3E}">
        <p14:creationId xmlns:p14="http://schemas.microsoft.com/office/powerpoint/2010/main" val="32419755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694</Words>
  <Application>Microsoft Office PowerPoint</Application>
  <PresentationFormat>A3 297x420 mm</PresentationFormat>
  <Paragraphs>85</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BIZ UDPゴシック</vt:lpstr>
      <vt:lpstr>HG丸ｺﾞｼｯｸM-PRO</vt:lpstr>
      <vt:lpstr>Meiryo UI</vt:lpstr>
      <vt:lpstr>ＭＳ ゴシック</vt:lpstr>
      <vt:lpstr>Meiryo</vt:lpstr>
      <vt:lpstr>游ゴシック</vt:lpstr>
      <vt:lpstr>游ゴシック Light</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馬場 啓輔</dc:creator>
  <cp:lastModifiedBy>高橋 利郎</cp:lastModifiedBy>
  <cp:revision>81</cp:revision>
  <cp:lastPrinted>2023-04-24T01:56:30Z</cp:lastPrinted>
  <dcterms:modified xsi:type="dcterms:W3CDTF">2023-05-12T02:30:51Z</dcterms:modified>
</cp:coreProperties>
</file>